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57" r:id="rId2"/>
  </p:sldMasterIdLst>
  <p:notesMasterIdLst>
    <p:notesMasterId r:id="rId37"/>
  </p:notesMasterIdLst>
  <p:handoutMasterIdLst>
    <p:handoutMasterId r:id="rId38"/>
  </p:handoutMasterIdLst>
  <p:sldIdLst>
    <p:sldId id="256" r:id="rId3"/>
    <p:sldId id="275" r:id="rId4"/>
    <p:sldId id="280" r:id="rId5"/>
    <p:sldId id="283" r:id="rId6"/>
    <p:sldId id="284" r:id="rId7"/>
    <p:sldId id="285" r:id="rId8"/>
    <p:sldId id="286" r:id="rId9"/>
    <p:sldId id="287" r:id="rId10"/>
    <p:sldId id="288" r:id="rId11"/>
    <p:sldId id="289" r:id="rId12"/>
    <p:sldId id="290" r:id="rId13"/>
    <p:sldId id="291" r:id="rId14"/>
    <p:sldId id="292" r:id="rId15"/>
    <p:sldId id="293" r:id="rId16"/>
    <p:sldId id="331"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30" r:id="rId31"/>
    <p:sldId id="278" r:id="rId32"/>
    <p:sldId id="276" r:id="rId33"/>
    <p:sldId id="309" r:id="rId34"/>
    <p:sldId id="277" r:id="rId35"/>
    <p:sldId id="325"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73088" autoAdjust="0"/>
  </p:normalViewPr>
  <p:slideViewPr>
    <p:cSldViewPr>
      <p:cViewPr varScale="1">
        <p:scale>
          <a:sx n="53" d="100"/>
          <a:sy n="53" d="100"/>
        </p:scale>
        <p:origin x="1890"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19-3-2021</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19-3-2021</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32</a:t>
            </a:fld>
            <a:endParaRPr lang="nl-NL"/>
          </a:p>
        </p:txBody>
      </p:sp>
    </p:spTree>
    <p:extLst>
      <p:ext uri="{BB962C8B-B14F-4D97-AF65-F5344CB8AC3E}">
        <p14:creationId xmlns:p14="http://schemas.microsoft.com/office/powerpoint/2010/main" val="388711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33</a:t>
            </a:fld>
            <a:endParaRPr lang="nl-NL"/>
          </a:p>
        </p:txBody>
      </p:sp>
    </p:spTree>
    <p:extLst>
      <p:ext uri="{BB962C8B-B14F-4D97-AF65-F5344CB8AC3E}">
        <p14:creationId xmlns:p14="http://schemas.microsoft.com/office/powerpoint/2010/main" val="62960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34</a:t>
            </a:fld>
            <a:endParaRPr lang="nl-NL"/>
          </a:p>
        </p:txBody>
      </p:sp>
    </p:spTree>
    <p:extLst>
      <p:ext uri="{BB962C8B-B14F-4D97-AF65-F5344CB8AC3E}">
        <p14:creationId xmlns:p14="http://schemas.microsoft.com/office/powerpoint/2010/main" val="198002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Kleideeltjes hebben een platte vorm en kunnen zeer dicht op elkaar stapelen. Het geeft rivierklei zijn taaie en water ondoorlatende structuur. </a:t>
            </a:r>
          </a:p>
          <a:p>
            <a:endParaRPr lang="nl-NL" dirty="0"/>
          </a:p>
          <a:p>
            <a:r>
              <a:rPr lang="nl-NL" dirty="0"/>
              <a:t>Kleimineralen zijn vanwege hun elektronenconfiguratie vaak licht negatief geladen. Positieve ionen, zoals kalium (K+) of natrium (Na+), worden aangetrokken en 'kleven' aan de kleimineralen.  </a:t>
            </a:r>
          </a:p>
          <a:p>
            <a:r>
              <a:rPr lang="nl-NL" dirty="0"/>
              <a:t> </a:t>
            </a:r>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12</a:t>
            </a:fld>
            <a:endParaRPr lang="nl-NL"/>
          </a:p>
        </p:txBody>
      </p:sp>
    </p:spTree>
    <p:extLst>
      <p:ext uri="{BB962C8B-B14F-4D97-AF65-F5344CB8AC3E}">
        <p14:creationId xmlns:p14="http://schemas.microsoft.com/office/powerpoint/2010/main" val="2120993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Rivierklei heeft een dichte structuur. De kleur is meestal grijsblauw, maar zit er veel ijzer in dan kleurt de klei oranje. Rivierkleibodems missen een opvallende gelaagdheid, omdat bodemprocessen vanwege de dichte structuur niet goed kunnen plaatsvinden. Alleen bij klei die langere tijd niet overspoeld is geweest zijn in de toplaag plantenwortels te zien. </a:t>
            </a:r>
          </a:p>
          <a:p>
            <a:r>
              <a:rPr lang="nl-NL" dirty="0"/>
              <a:t>Soms zie je bovenaan zelfs een dun strooisellaagje met halfverteerde plantenresten. Natte rivierklei ziet er egaal glad uit. Droge rivierklei heeft een brokkelig uiterlijk en bevat krimpscheuren. Soms zijn er in de klei wat schelpen te zien.  </a:t>
            </a:r>
          </a:p>
          <a:p>
            <a:r>
              <a:rPr lang="nl-NL" dirty="0"/>
              <a:t>Met rivierwater komen grote hoeveelheden sediment mee. Het sediment bezinkt in de uiterwaarden als de rivier buiten zijn oevers treedt. Overstromingen vinden soms twee keer per jaar plaats: in het najaar als gevolg van hevige regenval en in het voorjaar als in de bergen de sneeuw smelt.  </a:t>
            </a:r>
          </a:p>
          <a:p>
            <a:r>
              <a:rPr lang="nl-NL" dirty="0"/>
              <a:t>Zodra een rivier buiten zijn oevers treedt, komt het water tot rust. Slibdeeltjes die in het water zweven krijgen nu de kans om te bezinken. Ze stapelen zich op tot een laag klei.  </a:t>
            </a:r>
          </a:p>
          <a:p>
            <a:r>
              <a:rPr lang="nl-NL" dirty="0"/>
              <a:t>Is de waterstand in de rivier weer normaal dan kan de klei in de uiterwaarden opdrogen. Dit gebeurt echter langzaam omdat klei water lang vasthoudt.  </a:t>
            </a:r>
          </a:p>
          <a:p>
            <a:r>
              <a:rPr lang="nl-NL" dirty="0"/>
              <a:t>Het duurt dan ook even voordat planten de kans krijgen om op de klei te gaan groeien. Op rivierklei vindt dus laat aanvoer van organisch materiaal (humus) plaats.  </a:t>
            </a:r>
          </a:p>
          <a:p>
            <a:r>
              <a:rPr lang="nl-NL" dirty="0"/>
              <a:t> </a:t>
            </a:r>
          </a:p>
          <a:p>
            <a:r>
              <a:rPr lang="nl-NL" dirty="0"/>
              <a:t> </a:t>
            </a:r>
          </a:p>
          <a:p>
            <a:r>
              <a:rPr lang="nl-NL" dirty="0"/>
              <a:t> </a:t>
            </a:r>
          </a:p>
          <a:p>
            <a:r>
              <a:rPr lang="nl-NL" dirty="0"/>
              <a:t> </a:t>
            </a:r>
          </a:p>
          <a:p>
            <a:r>
              <a:rPr lang="nl-NL" dirty="0"/>
              <a:t> </a:t>
            </a:r>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13</a:t>
            </a:fld>
            <a:endParaRPr lang="nl-NL"/>
          </a:p>
        </p:txBody>
      </p:sp>
    </p:spTree>
    <p:extLst>
      <p:ext uri="{BB962C8B-B14F-4D97-AF65-F5344CB8AC3E}">
        <p14:creationId xmlns:p14="http://schemas.microsoft.com/office/powerpoint/2010/main" val="187725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water wordt door de negatieve lading aangetrokken: het hecht zich als een film om de kleideeltjes. Water werkt als smeermiddel en maakt de klei </a:t>
            </a:r>
            <a:r>
              <a:rPr lang="nl-NL" dirty="0" err="1"/>
              <a:t>smeuiig</a:t>
            </a:r>
            <a:r>
              <a:rPr lang="nl-NL" dirty="0"/>
              <a:t>.  </a:t>
            </a:r>
          </a:p>
          <a:p>
            <a:r>
              <a:rPr lang="nl-NL" dirty="0"/>
              <a:t> </a:t>
            </a:r>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14</a:t>
            </a:fld>
            <a:endParaRPr lang="nl-NL"/>
          </a:p>
        </p:txBody>
      </p:sp>
    </p:spTree>
    <p:extLst>
      <p:ext uri="{BB962C8B-B14F-4D97-AF65-F5344CB8AC3E}">
        <p14:creationId xmlns:p14="http://schemas.microsoft.com/office/powerpoint/2010/main" val="401491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28</a:t>
            </a:fld>
            <a:endParaRPr lang="nl-NL"/>
          </a:p>
        </p:txBody>
      </p:sp>
    </p:spTree>
    <p:extLst>
      <p:ext uri="{BB962C8B-B14F-4D97-AF65-F5344CB8AC3E}">
        <p14:creationId xmlns:p14="http://schemas.microsoft.com/office/powerpoint/2010/main" val="99844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Profiel van een willekeurige bodem. Let wel dat niet alle horizonten voor hoeven te komen.</a:t>
            </a:r>
          </a:p>
          <a:p>
            <a:r>
              <a:rPr lang="nl-NL" sz="1200" b="1" i="0" u="none" strike="noStrike" kern="1200" baseline="0" dirty="0">
                <a:solidFill>
                  <a:schemeClr val="tx1"/>
                </a:solidFill>
                <a:latin typeface="+mn-lt"/>
                <a:ea typeface="+mn-ea"/>
                <a:cs typeface="+mn-cs"/>
              </a:rPr>
              <a:t>Bij de beschrijving van de bodem wordt er in de bodemkunde gebruik gemaakt van het A/B/</a:t>
            </a:r>
            <a:r>
              <a:rPr lang="nl-NL" sz="1200" b="1" i="0" u="none" strike="noStrike" kern="1200" baseline="0" dirty="0" err="1">
                <a:solidFill>
                  <a:schemeClr val="tx1"/>
                </a:solidFill>
                <a:latin typeface="+mn-lt"/>
                <a:ea typeface="+mn-ea"/>
                <a:cs typeface="+mn-cs"/>
              </a:rPr>
              <a:t>Chorizontensysteem</a:t>
            </a:r>
            <a:r>
              <a:rPr lang="nl-NL" sz="1200" b="1" i="0" u="none" strike="noStrike" kern="1200" baseline="0" dirty="0">
                <a:solidFill>
                  <a:schemeClr val="tx1"/>
                </a:solidFill>
                <a:latin typeface="+mn-lt"/>
                <a:ea typeface="+mn-ea"/>
                <a:cs typeface="+mn-cs"/>
              </a:rPr>
              <a:t>.</a:t>
            </a:r>
          </a:p>
          <a:p>
            <a:r>
              <a:rPr lang="nl-NL" sz="1200" b="1" i="0" u="none" strike="noStrike" kern="1200" baseline="0" dirty="0">
                <a:solidFill>
                  <a:schemeClr val="tx1"/>
                </a:solidFill>
                <a:latin typeface="+mn-lt"/>
                <a:ea typeface="+mn-ea"/>
                <a:cs typeface="+mn-cs"/>
              </a:rPr>
              <a:t>Elke horizont is een apart en duidelijk te onderscheiden laag in de bodem.</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A-horizont is het organische / </a:t>
            </a:r>
            <a:r>
              <a:rPr lang="nl-NL" sz="1200" b="1" i="0" u="none" strike="noStrike" kern="1200" baseline="0" dirty="0" err="1">
                <a:solidFill>
                  <a:schemeClr val="tx1"/>
                </a:solidFill>
                <a:latin typeface="+mn-lt"/>
                <a:ea typeface="+mn-ea"/>
                <a:cs typeface="+mn-cs"/>
              </a:rPr>
              <a:t>humeuze</a:t>
            </a:r>
            <a:r>
              <a:rPr lang="nl-NL" sz="1200" b="1" i="0" u="none" strike="noStrike" kern="1200" baseline="0" dirty="0">
                <a:solidFill>
                  <a:schemeClr val="tx1"/>
                </a:solidFill>
                <a:latin typeface="+mn-lt"/>
                <a:ea typeface="+mn-ea"/>
                <a:cs typeface="+mn-cs"/>
              </a:rPr>
              <a:t> bovenste deel van de bodem. Humus is de organische rest van</a:t>
            </a:r>
          </a:p>
          <a:p>
            <a:r>
              <a:rPr lang="nl-NL" sz="1200" b="1" i="0" u="none" strike="noStrike" kern="1200" baseline="0" dirty="0">
                <a:solidFill>
                  <a:schemeClr val="tx1"/>
                </a:solidFill>
                <a:latin typeface="+mn-lt"/>
                <a:ea typeface="+mn-ea"/>
                <a:cs typeface="+mn-cs"/>
              </a:rPr>
              <a:t>dode planten. Dit verrijkt de bodem met organische stoffen.</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B-horizont is de </a:t>
            </a:r>
            <a:r>
              <a:rPr lang="nl-NL" sz="1200" b="1" i="0" u="none" strike="noStrike" kern="1200" baseline="0" dirty="0" err="1">
                <a:solidFill>
                  <a:schemeClr val="tx1"/>
                </a:solidFill>
                <a:latin typeface="+mn-lt"/>
                <a:ea typeface="+mn-ea"/>
                <a:cs typeface="+mn-cs"/>
              </a:rPr>
              <a:t>inspoelingslaag</a:t>
            </a:r>
            <a:r>
              <a:rPr lang="nl-NL" sz="1200" b="1" i="0" u="none" strike="noStrike" kern="1200" baseline="0" dirty="0">
                <a:solidFill>
                  <a:schemeClr val="tx1"/>
                </a:solidFill>
                <a:latin typeface="+mn-lt"/>
                <a:ea typeface="+mn-ea"/>
                <a:cs typeface="+mn-cs"/>
              </a:rPr>
              <a:t>. Dit is de horizont die als opvangkamer dient van stoffen die eerder zijn</a:t>
            </a:r>
          </a:p>
          <a:p>
            <a:r>
              <a:rPr lang="nl-NL" sz="1200" b="1" i="0" u="none" strike="noStrike" kern="1200" baseline="0" dirty="0">
                <a:solidFill>
                  <a:schemeClr val="tx1"/>
                </a:solidFill>
                <a:latin typeface="+mn-lt"/>
                <a:ea typeface="+mn-ea"/>
                <a:cs typeface="+mn-cs"/>
              </a:rPr>
              <a:t>opgelost en hier weer neerslaan. </a:t>
            </a:r>
            <a:r>
              <a:rPr lang="nl-NL" sz="1200" b="1" i="0" u="none" strike="noStrike" kern="1200" baseline="0" dirty="0" err="1">
                <a:solidFill>
                  <a:schemeClr val="tx1"/>
                </a:solidFill>
                <a:latin typeface="+mn-lt"/>
                <a:ea typeface="+mn-ea"/>
                <a:cs typeface="+mn-cs"/>
              </a:rPr>
              <a:t>Inspoeling</a:t>
            </a:r>
            <a:r>
              <a:rPr lang="nl-NL" sz="1200" b="1" i="0" u="none" strike="noStrike" kern="1200" baseline="0" dirty="0">
                <a:solidFill>
                  <a:schemeClr val="tx1"/>
                </a:solidFill>
                <a:latin typeface="+mn-lt"/>
                <a:ea typeface="+mn-ea"/>
                <a:cs typeface="+mn-cs"/>
              </a:rPr>
              <a:t> vindt plaats als regenwater de opgeloste stoffen uit hogere</a:t>
            </a:r>
          </a:p>
          <a:p>
            <a:r>
              <a:rPr lang="nl-NL" sz="1200" b="1" i="0" u="none" strike="noStrike" kern="1200" baseline="0" dirty="0">
                <a:solidFill>
                  <a:schemeClr val="tx1"/>
                </a:solidFill>
                <a:latin typeface="+mn-lt"/>
                <a:ea typeface="+mn-ea"/>
                <a:cs typeface="+mn-cs"/>
              </a:rPr>
              <a:t>lagen transporteert naar een lagergelegen laag. Dit kunnen organische humusbestanddelen zijn, maar ook</a:t>
            </a:r>
          </a:p>
          <a:p>
            <a:r>
              <a:rPr lang="nl-NL" sz="1200" b="1" i="0" u="none" strike="noStrike" kern="1200" baseline="0" dirty="0">
                <a:solidFill>
                  <a:schemeClr val="tx1"/>
                </a:solidFill>
                <a:latin typeface="+mn-lt"/>
                <a:ea typeface="+mn-ea"/>
                <a:cs typeface="+mn-cs"/>
              </a:rPr>
              <a:t>ijzer. Een stijgende beweging van opgeloste stoffen is ook mogelijk, bijvoorbeeld bij uitdroging van de</a:t>
            </a:r>
          </a:p>
          <a:p>
            <a:r>
              <a:rPr lang="nl-NL" sz="1200" b="1" i="0" u="none" strike="noStrike" kern="1200" baseline="0" dirty="0">
                <a:solidFill>
                  <a:schemeClr val="tx1"/>
                </a:solidFill>
                <a:latin typeface="+mn-lt"/>
                <a:ea typeface="+mn-ea"/>
                <a:cs typeface="+mn-cs"/>
              </a:rPr>
              <a:t>bodem.</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C-horizont is de onderste laag en vormt het originele moedermateriaal waarin de bodem zich</a:t>
            </a:r>
          </a:p>
          <a:p>
            <a:r>
              <a:rPr lang="nl-NL" sz="1200" b="1" i="0" u="none" strike="noStrike" kern="1200" baseline="0" dirty="0">
                <a:solidFill>
                  <a:schemeClr val="tx1"/>
                </a:solidFill>
                <a:latin typeface="+mn-lt"/>
                <a:ea typeface="+mn-ea"/>
                <a:cs typeface="+mn-cs"/>
              </a:rPr>
              <a:t>ontwikkeld heeft. De bodemvorming is nog niet tot deze diepte doorgedrongen. De C-horizont kan</a:t>
            </a:r>
          </a:p>
          <a:p>
            <a:r>
              <a:rPr lang="nl-NL" sz="1200" b="1" i="0" u="none" strike="noStrike" kern="1200" baseline="0" dirty="0">
                <a:solidFill>
                  <a:schemeClr val="tx1"/>
                </a:solidFill>
                <a:latin typeface="+mn-lt"/>
                <a:ea typeface="+mn-ea"/>
                <a:cs typeface="+mn-cs"/>
              </a:rPr>
              <a:t>bestaan uit veen, zand of klei.</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O-horizont bevindt zich boven de A-horizont. Hij bestaat uit strooisel: dode maar nog onverteerde plantenresten. Dit is anders dan humus, dat bestaat uit grotendeels verteerde, niet meer herkenbare plantenresten. De </a:t>
            </a:r>
            <a:r>
              <a:rPr lang="nl-NL" sz="1200" b="1" i="0" u="none" strike="noStrike" kern="1200" baseline="0" dirty="0" err="1">
                <a:solidFill>
                  <a:schemeClr val="tx1"/>
                </a:solidFill>
                <a:latin typeface="+mn-lt"/>
                <a:ea typeface="+mn-ea"/>
                <a:cs typeface="+mn-cs"/>
              </a:rPr>
              <a:t>strooisellaag</a:t>
            </a:r>
            <a:r>
              <a:rPr lang="nl-NL" sz="1200" b="1" i="0" u="none" strike="noStrike" kern="1200" baseline="0" dirty="0">
                <a:solidFill>
                  <a:schemeClr val="tx1"/>
                </a:solidFill>
                <a:latin typeface="+mn-lt"/>
                <a:ea typeface="+mn-ea"/>
                <a:cs typeface="+mn-cs"/>
              </a:rPr>
              <a:t> komt vaak voor in bossen </a:t>
            </a:r>
          </a:p>
          <a:p>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E-horizont vormt zich tussen de A en de B-horizont. Het staat voor </a:t>
            </a:r>
            <a:r>
              <a:rPr lang="nl-NL" sz="1200" b="1" i="0" u="none" strike="noStrike" kern="1200" baseline="0" dirty="0" err="1">
                <a:solidFill>
                  <a:schemeClr val="tx1"/>
                </a:solidFill>
                <a:latin typeface="+mn-lt"/>
                <a:ea typeface="+mn-ea"/>
                <a:cs typeface="+mn-cs"/>
              </a:rPr>
              <a:t>eluviatie</a:t>
            </a:r>
            <a:r>
              <a:rPr lang="nl-NL" sz="1200" b="1" i="0" u="none" strike="noStrike" kern="1200" baseline="0" dirty="0">
                <a:solidFill>
                  <a:schemeClr val="tx1"/>
                </a:solidFill>
                <a:latin typeface="+mn-lt"/>
                <a:ea typeface="+mn-ea"/>
                <a:cs typeface="+mn-cs"/>
              </a:rPr>
              <a:t> [uit het Latijn; betekent uitwassen), oftewel uitspoeling. Pas na langdurige uitspoeling zal de bovenliggende horizont zo verarmd zijn dat hij te herkennen is als een vaalgrijze uitspoelingslaag. Het moedermateriaal is volledig gebleekt in de E-horizont. </a:t>
            </a:r>
          </a:p>
          <a:p>
            <a:r>
              <a:rPr lang="nl-NL" sz="1200" b="1" i="0" u="none" strike="noStrike" kern="1200" baseline="0" dirty="0">
                <a:solidFill>
                  <a:schemeClr val="tx1"/>
                </a:solidFill>
                <a:latin typeface="+mn-lt"/>
                <a:ea typeface="+mn-ea"/>
                <a:cs typeface="+mn-cs"/>
              </a:rPr>
              <a:t> </a:t>
            </a:r>
          </a:p>
          <a:p>
            <a:r>
              <a:rPr lang="nl-NL" sz="1200" b="1" i="0" u="none" strike="noStrike" kern="1200" baseline="0" dirty="0">
                <a:solidFill>
                  <a:schemeClr val="tx1"/>
                </a:solidFill>
                <a:latin typeface="+mn-lt"/>
                <a:ea typeface="+mn-ea"/>
                <a:cs typeface="+mn-cs"/>
              </a:rPr>
              <a:t>Er kunnen in de bodemkunde toevoegingen zijn, een kleine letter achter de hoofdletter. De combinatie Bh bijvoorbeeld betekent dat de </a:t>
            </a:r>
            <a:r>
              <a:rPr lang="nl-NL" sz="1200" b="1" i="0" u="none" strike="noStrike" kern="1200" baseline="0" dirty="0" err="1">
                <a:solidFill>
                  <a:schemeClr val="tx1"/>
                </a:solidFill>
                <a:latin typeface="+mn-lt"/>
                <a:ea typeface="+mn-ea"/>
                <a:cs typeface="+mn-cs"/>
              </a:rPr>
              <a:t>inspoelingslaag</a:t>
            </a:r>
            <a:r>
              <a:rPr lang="nl-NL" sz="1200" b="1" i="0" u="none" strike="noStrike" kern="1200" baseline="0" dirty="0">
                <a:solidFill>
                  <a:schemeClr val="tx1"/>
                </a:solidFill>
                <a:latin typeface="+mn-lt"/>
                <a:ea typeface="+mn-ea"/>
                <a:cs typeface="+mn-cs"/>
              </a:rPr>
              <a:t> is verrijkt met humus. </a:t>
            </a:r>
            <a:r>
              <a:rPr lang="nl-NL" sz="1200" b="1" i="0" u="none" strike="noStrike" kern="1200" baseline="0" dirty="0" err="1">
                <a:solidFill>
                  <a:schemeClr val="tx1"/>
                </a:solidFill>
                <a:latin typeface="+mn-lt"/>
                <a:ea typeface="+mn-ea"/>
                <a:cs typeface="+mn-cs"/>
              </a:rPr>
              <a:t>Bs</a:t>
            </a:r>
            <a:r>
              <a:rPr lang="nl-NL" sz="1200" b="1" i="0" u="none" strike="noStrike" kern="1200" baseline="0" dirty="0">
                <a:solidFill>
                  <a:schemeClr val="tx1"/>
                </a:solidFill>
                <a:latin typeface="+mn-lt"/>
                <a:ea typeface="+mn-ea"/>
                <a:cs typeface="+mn-cs"/>
              </a:rPr>
              <a:t> betekent dat er ijzer- en/of aluminiumoxide zijn ingespoeld. In sommige gevallen raken bodems begraven onder stuifzanden of andere sedimenten. Vaak vindt er in het sediment nieuwe bodemvorming plaats. De oude bodemvorming is dan niet meer actief. In dat geval spreken we van </a:t>
            </a:r>
            <a:r>
              <a:rPr lang="nl-NL" sz="1200" b="1" i="0" u="none" strike="noStrike" kern="1200" baseline="0" dirty="0" err="1">
                <a:solidFill>
                  <a:schemeClr val="tx1"/>
                </a:solidFill>
                <a:latin typeface="+mn-lt"/>
                <a:ea typeface="+mn-ea"/>
                <a:cs typeface="+mn-cs"/>
              </a:rPr>
              <a:t>paleobodems</a:t>
            </a:r>
            <a:r>
              <a:rPr lang="nl-NL" sz="1200" b="1" i="0" u="none" strike="noStrike" kern="1200" baseline="0" dirty="0">
                <a:solidFill>
                  <a:schemeClr val="tx1"/>
                </a:solidFill>
                <a:latin typeface="+mn-lt"/>
                <a:ea typeface="+mn-ea"/>
                <a:cs typeface="+mn-cs"/>
              </a:rPr>
              <a:t>. </a:t>
            </a:r>
          </a:p>
          <a:p>
            <a:r>
              <a:rPr lang="nl-NL" sz="1200" b="1" i="0" u="none" strike="noStrike" kern="1200" baseline="0" dirty="0">
                <a:solidFill>
                  <a:schemeClr val="tx1"/>
                </a:solidFill>
                <a:latin typeface="+mn-lt"/>
                <a:ea typeface="+mn-ea"/>
                <a:cs typeface="+mn-cs"/>
              </a:rPr>
              <a:t> </a:t>
            </a:r>
          </a:p>
          <a:p>
            <a:r>
              <a:rPr lang="nl-NL" sz="1200" b="1" i="0" u="none" strike="noStrike" kern="1200" baseline="0" dirty="0">
                <a:solidFill>
                  <a:schemeClr val="tx1"/>
                </a:solidFill>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29</a:t>
            </a:fld>
            <a:endParaRPr lang="nl-NL"/>
          </a:p>
        </p:txBody>
      </p:sp>
    </p:spTree>
    <p:extLst>
      <p:ext uri="{BB962C8B-B14F-4D97-AF65-F5344CB8AC3E}">
        <p14:creationId xmlns:p14="http://schemas.microsoft.com/office/powerpoint/2010/main" val="293204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30</a:t>
            </a:fld>
            <a:endParaRPr lang="nl-NL"/>
          </a:p>
        </p:txBody>
      </p:sp>
    </p:spTree>
    <p:extLst>
      <p:ext uri="{BB962C8B-B14F-4D97-AF65-F5344CB8AC3E}">
        <p14:creationId xmlns:p14="http://schemas.microsoft.com/office/powerpoint/2010/main" val="355943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Het woord ‘</a:t>
            </a:r>
            <a:r>
              <a:rPr lang="nl-NL" sz="1000" dirty="0" err="1"/>
              <a:t>Podzol</a:t>
            </a:r>
            <a:r>
              <a:rPr lang="nl-NL" sz="1000" dirty="0"/>
              <a:t>’ stamt uit het Russisch</a:t>
            </a:r>
            <a:r>
              <a:rPr lang="nl-NL" sz="1000" baseline="0" dirty="0"/>
              <a:t> en betekent zoveel als ‘lijkt op as’. De vaalgrijze uitspoelingslaag, onder de bruine humuslaag lijkt ook wel op as die overblijft na het verbranden van hout.</a:t>
            </a:r>
          </a:p>
          <a:p>
            <a:endParaRPr lang="nl-NL" sz="1000" baseline="0" dirty="0"/>
          </a:p>
          <a:p>
            <a:r>
              <a:rPr lang="nl-NL" sz="1000" baseline="0" dirty="0"/>
              <a:t>De </a:t>
            </a:r>
            <a:r>
              <a:rPr lang="nl-NL" sz="1000" baseline="0" dirty="0" err="1"/>
              <a:t>inspoelingslaag</a:t>
            </a:r>
            <a:r>
              <a:rPr lang="nl-NL" sz="1000" baseline="0" dirty="0"/>
              <a:t> noemen ze ook wel oerlaag. Deze </a:t>
            </a:r>
            <a:r>
              <a:rPr lang="nl-NL" sz="1000" baseline="0" dirty="0" err="1"/>
              <a:t>graafden</a:t>
            </a:r>
            <a:r>
              <a:rPr lang="nl-NL" sz="1000" baseline="0" dirty="0"/>
              <a:t> ze vroeger af om er ijzer uit te maken.</a:t>
            </a:r>
          </a:p>
          <a:p>
            <a:endParaRPr lang="nl-NL" sz="1000" baseline="0" dirty="0"/>
          </a:p>
          <a:p>
            <a:r>
              <a:rPr lang="nl-NL" sz="1000" baseline="0" dirty="0"/>
              <a:t>Onder de oerlaag zit het moedermateriaal. Dit komt uit de destijds </a:t>
            </a:r>
            <a:r>
              <a:rPr lang="nl-NL" sz="1000" baseline="0" dirty="0" err="1"/>
              <a:t>droogliggende</a:t>
            </a:r>
            <a:r>
              <a:rPr lang="nl-NL" sz="1000" baseline="0" dirty="0"/>
              <a:t> Noordzeebodem en van de droge rivierbeddingen in het binnenland. Oer of Ore is het oude woord voor ijzer of erts.</a:t>
            </a:r>
            <a:endParaRPr lang="nl-NL" sz="1000" dirty="0"/>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31</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2966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6451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800049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nl-NL"/>
              <a:t>Klik om de stijl te bewerken</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a:xfrm>
            <a:off x="1125459" y="329308"/>
            <a:ext cx="3392144" cy="309201"/>
          </a:xfrm>
        </p:spPr>
        <p:txBody>
          <a:bodyPr/>
          <a:lstStyle/>
          <a:p>
            <a:endParaRPr lang="nl-NL"/>
          </a:p>
        </p:txBody>
      </p:sp>
      <p:sp>
        <p:nvSpPr>
          <p:cNvPr id="6" name="Slide Number Placeholder 5"/>
          <p:cNvSpPr>
            <a:spLocks noGrp="1"/>
          </p:cNvSpPr>
          <p:nvPr>
            <p:ph type="sldNum" sz="quarter" idx="12"/>
          </p:nvPr>
        </p:nvSpPr>
        <p:spPr>
          <a:xfrm>
            <a:off x="6886200" y="131730"/>
            <a:ext cx="802005" cy="503578"/>
          </a:xfrm>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381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454733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nl-NL"/>
              <a:t>Klik om de stijl te bewerken</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4064159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nl-NL"/>
              <a:t>Klik om de stijl te bewerken</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4037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nl-NL"/>
              <a:t>Klik om de stijl te bewerken</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1118131" y="2973815"/>
            <a:ext cx="3125766" cy="249166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563822" y="2971035"/>
            <a:ext cx="3125652" cy="24849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49394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545971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7821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nl-NL"/>
              <a:t>Klik om de stijl te bewerken</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47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552820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a:xfrm>
            <a:off x="1125459" y="318641"/>
            <a:ext cx="2601032" cy="320931"/>
          </a:xfrm>
        </p:spPr>
        <p:txBody>
          <a:bodyPr/>
          <a:lstStyle/>
          <a:p>
            <a:endParaRPr lang="nl-NL"/>
          </a:p>
        </p:txBody>
      </p:sp>
      <p:sp>
        <p:nvSpPr>
          <p:cNvPr id="7" name="Slide Number Placeholder 6"/>
          <p:cNvSpPr>
            <a:spLocks noGrp="1"/>
          </p:cNvSpPr>
          <p:nvPr>
            <p:ph type="sldNum" sz="quarter" idx="12"/>
          </p:nvPr>
        </p:nvSpPr>
        <p:spPr>
          <a:xfrm>
            <a:off x="3726491" y="131730"/>
            <a:ext cx="795746" cy="503578"/>
          </a:xfrm>
        </p:spPr>
        <p:txBody>
          <a:bodyPr/>
          <a:lstStyle/>
          <a:p>
            <a:fld id="{2951551A-E54F-417E-872B-F271E5A86437}" type="slidenum">
              <a:rPr lang="nl-NL" smtClean="0"/>
              <a:t>‹nr.›</a:t>
            </a:fld>
            <a:endParaRPr lang="nl-NL"/>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17554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191895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90058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nl-NL"/>
              <a:t>Klik om de stijl te bewerken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30994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31398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33845" y="2507551"/>
            <a:ext cx="386715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0" y="2507551"/>
            <a:ext cx="38862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951551A-E54F-417E-872B-F271E5A86437}"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359916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951551A-E54F-417E-872B-F271E5A86437}"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9291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215927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nl-NL"/>
              <a:t>Klik om de stijl te bewerken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135795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nl-NL"/>
              <a:t>Klik om de stijl te bewerken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19-3-2021</a:t>
            </a:fld>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951551A-E54F-417E-872B-F271E5A86437}" type="slidenum">
              <a:rPr lang="nl-NL" smtClean="0"/>
              <a:t>‹nr.›</a:t>
            </a:fld>
            <a:endParaRPr lang="nl-NL"/>
          </a:p>
        </p:txBody>
      </p:sp>
    </p:spTree>
    <p:extLst>
      <p:ext uri="{BB962C8B-B14F-4D97-AF65-F5344CB8AC3E}">
        <p14:creationId xmlns:p14="http://schemas.microsoft.com/office/powerpoint/2010/main" val="57506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8856868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fld id="{378E8D99-14FB-4157-BE6C-BEEC31BD1017}" type="datetimeFigureOut">
              <a:rPr lang="nl-NL" smtClean="0"/>
              <a:pPr/>
              <a:t>19-3-2021</a:t>
            </a:fld>
            <a:endParaRPr lang="nl-NL" dirty="0"/>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fld id="{2951551A-E54F-417E-872B-F271E5A86437}" type="slidenum">
              <a:rPr lang="nl-NL" smtClean="0"/>
              <a:t>‹nr.›</a:t>
            </a:fld>
            <a:endParaRPr lang="nl-NL"/>
          </a:p>
        </p:txBody>
      </p:sp>
    </p:spTree>
    <p:extLst>
      <p:ext uri="{BB962C8B-B14F-4D97-AF65-F5344CB8AC3E}">
        <p14:creationId xmlns:p14="http://schemas.microsoft.com/office/powerpoint/2010/main" val="13340122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51520" y="5661248"/>
            <a:ext cx="8136904" cy="369332"/>
          </a:xfrm>
          <a:prstGeom prst="rect">
            <a:avLst/>
          </a:prstGeom>
          <a:noFill/>
        </p:spPr>
        <p:txBody>
          <a:bodyPr wrap="square" rtlCol="0">
            <a:spAutoFit/>
          </a:bodyPr>
          <a:lstStyle/>
          <a:p>
            <a:r>
              <a:rPr lang="nl-NL" dirty="0"/>
              <a:t>Bemesting; Bodem les 3				</a:t>
            </a:r>
            <a:r>
              <a:rPr lang="nl-NL" dirty="0" err="1"/>
              <a:t>Zone.college</a:t>
            </a:r>
            <a:endParaRPr lang="nl-NL"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620688"/>
            <a:ext cx="6762750" cy="47815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nl-NL" altLang="nl-NL" sz="2700" b="1" dirty="0"/>
              <a:t>Leemgrond/Lössgrond</a:t>
            </a:r>
          </a:p>
        </p:txBody>
      </p:sp>
      <p:pic>
        <p:nvPicPr>
          <p:cNvPr id="15363" name="Picture 5" descr="1398043500_0aa82a11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540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7" descr="losslandsch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400425"/>
            <a:ext cx="4859337"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425281" y="1506065"/>
            <a:ext cx="2578100" cy="1833563"/>
          </a:xfrm>
          <a:noFill/>
        </p:spPr>
      </p:pic>
    </p:spTree>
    <p:extLst>
      <p:ext uri="{BB962C8B-B14F-4D97-AF65-F5344CB8AC3E}">
        <p14:creationId xmlns:p14="http://schemas.microsoft.com/office/powerpoint/2010/main" val="188395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nl-NL" altLang="nl-NL" sz="2700" b="1" dirty="0"/>
              <a:t>De leemhoudende gronden</a:t>
            </a:r>
          </a:p>
        </p:txBody>
      </p:sp>
      <p:sp>
        <p:nvSpPr>
          <p:cNvPr id="17411" name="Rectangle 3"/>
          <p:cNvSpPr>
            <a:spLocks noGrp="1" noChangeArrowheads="1"/>
          </p:cNvSpPr>
          <p:nvPr>
            <p:ph type="body" idx="1"/>
          </p:nvPr>
        </p:nvSpPr>
        <p:spPr/>
        <p:txBody>
          <a:bodyPr/>
          <a:lstStyle/>
          <a:p>
            <a:pPr eaLnBrk="1" hangingPunct="1"/>
            <a:r>
              <a:rPr lang="nl-NL" altLang="nl-NL" dirty="0"/>
              <a:t>Leem- en Lössgronden:  zeer fijne zandkorrel</a:t>
            </a:r>
          </a:p>
          <a:p>
            <a:pPr eaLnBrk="1" hangingPunct="1"/>
            <a:r>
              <a:rPr lang="nl-NL" altLang="nl-NL" dirty="0"/>
              <a:t>Het heeft eigenschappen als klei</a:t>
            </a:r>
          </a:p>
          <a:p>
            <a:pPr eaLnBrk="1" hangingPunct="1"/>
            <a:r>
              <a:rPr lang="nl-NL" altLang="nl-NL" dirty="0"/>
              <a:t>Het houdt veel vocht vast</a:t>
            </a:r>
          </a:p>
          <a:p>
            <a:pPr eaLnBrk="1" hangingPunct="1"/>
            <a:r>
              <a:rPr lang="nl-NL" altLang="nl-NL" dirty="0"/>
              <a:t>Droogt op in harde bonken</a:t>
            </a:r>
          </a:p>
          <a:p>
            <a:pPr eaLnBrk="1" hangingPunct="1"/>
            <a:r>
              <a:rPr lang="nl-NL" altLang="nl-NL" dirty="0"/>
              <a:t>Zwaar te bewerken</a:t>
            </a:r>
          </a:p>
          <a:p>
            <a:pPr eaLnBrk="1" hangingPunct="1"/>
            <a:r>
              <a:rPr lang="nl-NL" altLang="nl-NL" dirty="0"/>
              <a:t>Tussen de vingers voelt het aan als fijn schuurpapier</a:t>
            </a:r>
          </a:p>
        </p:txBody>
      </p:sp>
    </p:spTree>
    <p:extLst>
      <p:ext uri="{BB962C8B-B14F-4D97-AF65-F5344CB8AC3E}">
        <p14:creationId xmlns:p14="http://schemas.microsoft.com/office/powerpoint/2010/main" val="215951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normAutofit/>
          </a:bodyPr>
          <a:lstStyle/>
          <a:p>
            <a:pPr eaLnBrk="1" hangingPunct="1"/>
            <a:r>
              <a:rPr lang="nl-NL" altLang="nl-NL" sz="2700" b="1" dirty="0"/>
              <a:t>Kleigrond</a:t>
            </a:r>
          </a:p>
        </p:txBody>
      </p:sp>
      <p:pic>
        <p:nvPicPr>
          <p:cNvPr id="18435" name="Picture 8" descr="20012008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684" y="1480789"/>
            <a:ext cx="6962804" cy="52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10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14288"/>
            <a:ext cx="9144000" cy="6848475"/>
          </a:xfrm>
          <a:noFill/>
        </p:spPr>
      </p:pic>
    </p:spTree>
    <p:extLst>
      <p:ext uri="{BB962C8B-B14F-4D97-AF65-F5344CB8AC3E}">
        <p14:creationId xmlns:p14="http://schemas.microsoft.com/office/powerpoint/2010/main" val="157894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nl-NL" altLang="nl-NL" sz="2700" b="1" dirty="0"/>
              <a:t>Kleigronden</a:t>
            </a:r>
            <a:br>
              <a:rPr lang="nl-NL" altLang="nl-NL" sz="3800" dirty="0"/>
            </a:br>
            <a:endParaRPr lang="nl-NL" altLang="nl-NL" sz="3800" dirty="0"/>
          </a:p>
        </p:txBody>
      </p:sp>
      <p:sp>
        <p:nvSpPr>
          <p:cNvPr id="21507" name="Rectangle 3"/>
          <p:cNvSpPr>
            <a:spLocks noGrp="1" noChangeArrowheads="1"/>
          </p:cNvSpPr>
          <p:nvPr>
            <p:ph type="body" idx="1"/>
          </p:nvPr>
        </p:nvSpPr>
        <p:spPr/>
        <p:txBody>
          <a:bodyPr/>
          <a:lstStyle/>
          <a:p>
            <a:pPr eaLnBrk="1" hangingPunct="1"/>
            <a:r>
              <a:rPr lang="nl-NL" altLang="nl-NL" dirty="0"/>
              <a:t>Zeer fijn verweerd gesteentemateriaal</a:t>
            </a:r>
          </a:p>
          <a:p>
            <a:pPr eaLnBrk="1" hangingPunct="1"/>
            <a:r>
              <a:rPr lang="nl-NL" altLang="nl-NL" dirty="0"/>
              <a:t>Voelt tussen de vingers in vochtige toestand aan als een smeermiddel</a:t>
            </a:r>
          </a:p>
          <a:p>
            <a:pPr eaLnBrk="1" hangingPunct="1"/>
            <a:r>
              <a:rPr lang="nl-NL" altLang="nl-NL" dirty="0"/>
              <a:t>Houdt veel water vast</a:t>
            </a:r>
          </a:p>
          <a:p>
            <a:pPr eaLnBrk="1" hangingPunct="1"/>
            <a:r>
              <a:rPr lang="nl-NL" altLang="nl-NL" dirty="0"/>
              <a:t>Veel </a:t>
            </a:r>
            <a:r>
              <a:rPr lang="nl-NL" altLang="nl-NL" dirty="0" err="1"/>
              <a:t>plantenvoedende</a:t>
            </a:r>
            <a:r>
              <a:rPr lang="nl-NL" altLang="nl-NL" dirty="0"/>
              <a:t> mineralen</a:t>
            </a:r>
          </a:p>
          <a:p>
            <a:pPr eaLnBrk="1" hangingPunct="1"/>
            <a:r>
              <a:rPr lang="nl-NL" altLang="nl-NL" dirty="0"/>
              <a:t>Zwaar te bewerken</a:t>
            </a:r>
          </a:p>
          <a:p>
            <a:pPr eaLnBrk="1" hangingPunct="1"/>
            <a:endParaRPr lang="nl-NL" altLang="nl-NL" dirty="0"/>
          </a:p>
        </p:txBody>
      </p:sp>
      <p:pic>
        <p:nvPicPr>
          <p:cNvPr id="2" name="Afbeelding 1"/>
          <p:cNvPicPr>
            <a:picLocks noChangeAspect="1"/>
          </p:cNvPicPr>
          <p:nvPr/>
        </p:nvPicPr>
        <p:blipFill>
          <a:blip r:embed="rId3"/>
          <a:stretch>
            <a:fillRect/>
          </a:stretch>
        </p:blipFill>
        <p:spPr>
          <a:xfrm>
            <a:off x="5940152" y="3140968"/>
            <a:ext cx="3000375" cy="2657475"/>
          </a:xfrm>
          <a:prstGeom prst="rect">
            <a:avLst/>
          </a:prstGeom>
        </p:spPr>
      </p:pic>
    </p:spTree>
    <p:extLst>
      <p:ext uri="{BB962C8B-B14F-4D97-AF65-F5344CB8AC3E}">
        <p14:creationId xmlns:p14="http://schemas.microsoft.com/office/powerpoint/2010/main" val="219406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51520" y="1124744"/>
            <a:ext cx="8498188" cy="3849017"/>
          </a:xfrm>
          <a:prstGeom prst="rect">
            <a:avLst/>
          </a:prstGeom>
        </p:spPr>
      </p:pic>
    </p:spTree>
    <p:extLst>
      <p:ext uri="{BB962C8B-B14F-4D97-AF65-F5344CB8AC3E}">
        <p14:creationId xmlns:p14="http://schemas.microsoft.com/office/powerpoint/2010/main" val="210486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normAutofit/>
          </a:bodyPr>
          <a:lstStyle/>
          <a:p>
            <a:pPr eaLnBrk="1" hangingPunct="1"/>
            <a:r>
              <a:rPr lang="nl-NL" altLang="nl-NL" sz="2700" b="1" dirty="0"/>
              <a:t>Zavelgrond</a:t>
            </a:r>
          </a:p>
        </p:txBody>
      </p:sp>
      <p:pic>
        <p:nvPicPr>
          <p:cNvPr id="22531" name="Picture 6" descr="355428_661_1178262720350-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12875"/>
            <a:ext cx="6192838"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03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549275"/>
            <a:ext cx="6840538"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163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nl-NL" altLang="nl-NL" sz="2700" b="1" dirty="0"/>
              <a:t>Zavelgronden</a:t>
            </a:r>
          </a:p>
        </p:txBody>
      </p:sp>
      <p:sp>
        <p:nvSpPr>
          <p:cNvPr id="24579" name="Rectangle 3"/>
          <p:cNvSpPr>
            <a:spLocks noGrp="1" noChangeArrowheads="1"/>
          </p:cNvSpPr>
          <p:nvPr>
            <p:ph type="body" idx="1"/>
          </p:nvPr>
        </p:nvSpPr>
        <p:spPr/>
        <p:txBody>
          <a:bodyPr/>
          <a:lstStyle/>
          <a:p>
            <a:pPr eaLnBrk="1" hangingPunct="1"/>
            <a:r>
              <a:rPr lang="nl-NL" altLang="nl-NL" dirty="0"/>
              <a:t>Een natuurlijk mengsel van klei en zand</a:t>
            </a:r>
          </a:p>
          <a:p>
            <a:pPr eaLnBrk="1" hangingPunct="1"/>
            <a:r>
              <a:rPr lang="nl-NL" altLang="nl-NL" dirty="0"/>
              <a:t>De korrelgrootte ligt tussen zand en klei</a:t>
            </a:r>
          </a:p>
          <a:p>
            <a:pPr eaLnBrk="1" hangingPunct="1"/>
            <a:r>
              <a:rPr lang="nl-NL" altLang="nl-NL" dirty="0"/>
              <a:t>Goede vochthoudende gronden</a:t>
            </a:r>
          </a:p>
          <a:p>
            <a:pPr eaLnBrk="1" hangingPunct="1"/>
            <a:r>
              <a:rPr lang="nl-NL" altLang="nl-NL" dirty="0"/>
              <a:t>Prettig te bewerken gronden</a:t>
            </a:r>
          </a:p>
          <a:p>
            <a:pPr eaLnBrk="1" hangingPunct="1"/>
            <a:r>
              <a:rPr lang="nl-NL" altLang="nl-NL" dirty="0"/>
              <a:t>Tussen de vingers voelt het aan als een smeermiddel met wat fijn zand erdoor</a:t>
            </a:r>
          </a:p>
        </p:txBody>
      </p:sp>
    </p:spTree>
    <p:extLst>
      <p:ext uri="{BB962C8B-B14F-4D97-AF65-F5344CB8AC3E}">
        <p14:creationId xmlns:p14="http://schemas.microsoft.com/office/powerpoint/2010/main" val="2898770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528" y="1064977"/>
            <a:ext cx="3106738" cy="1139825"/>
          </a:xfrm>
        </p:spPr>
        <p:txBody>
          <a:bodyPr>
            <a:normAutofit/>
          </a:bodyPr>
          <a:lstStyle/>
          <a:p>
            <a:pPr algn="ctr" eaLnBrk="1" hangingPunct="1"/>
            <a:r>
              <a:rPr lang="nl-NL" altLang="nl-NL" sz="2700" b="1" dirty="0"/>
              <a:t>Veengrond</a:t>
            </a:r>
          </a:p>
        </p:txBody>
      </p:sp>
      <p:pic>
        <p:nvPicPr>
          <p:cNvPr id="26627" name="Picture 11" descr="289_1c66f462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477" y="764704"/>
            <a:ext cx="637222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644900"/>
            <a:ext cx="4284663" cy="3213100"/>
          </a:xfrm>
          <a:noFill/>
        </p:spPr>
      </p:pic>
    </p:spTree>
    <p:extLst>
      <p:ext uri="{BB962C8B-B14F-4D97-AF65-F5344CB8AC3E}">
        <p14:creationId xmlns:p14="http://schemas.microsoft.com/office/powerpoint/2010/main" val="63799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br>
              <a:rPr lang="nl-NL" sz="2700" i="1" dirty="0"/>
            </a:br>
            <a:r>
              <a:rPr lang="nl-NL" sz="2700" b="1" dirty="0"/>
              <a:t>Terugblik</a:t>
            </a:r>
          </a:p>
        </p:txBody>
      </p:sp>
      <p:sp>
        <p:nvSpPr>
          <p:cNvPr id="3" name="Ondertitel 2"/>
          <p:cNvSpPr>
            <a:spLocks noGrp="1"/>
          </p:cNvSpPr>
          <p:nvPr>
            <p:ph type="subTitle" idx="1"/>
          </p:nvPr>
        </p:nvSpPr>
        <p:spPr>
          <a:xfrm>
            <a:off x="670621" y="1628800"/>
            <a:ext cx="7128792" cy="3816424"/>
          </a:xfrm>
        </p:spPr>
        <p:txBody>
          <a:bodyPr>
            <a:normAutofit/>
          </a:bodyPr>
          <a:lstStyle/>
          <a:p>
            <a:pPr algn="ctr"/>
            <a:r>
              <a:rPr lang="nl-NL" sz="1600" dirty="0"/>
              <a:t>Bodem en bodemgebruik</a:t>
            </a:r>
          </a:p>
          <a:p>
            <a:pPr algn="ctr"/>
            <a:r>
              <a:rPr lang="nl-NL" dirty="0"/>
              <a:t>Grond en haar ontstaanswijze</a:t>
            </a:r>
          </a:p>
          <a:p>
            <a:pPr algn="ctr"/>
            <a:r>
              <a:rPr lang="nl-NL" dirty="0"/>
              <a:t>Ontstaan van het Nederlandse landschap</a:t>
            </a:r>
          </a:p>
          <a:p>
            <a:pPr algn="ctr"/>
            <a:r>
              <a:rPr lang="nl-NL" dirty="0"/>
              <a:t>Herkennen van grondsoorten </a:t>
            </a:r>
          </a:p>
          <a:p>
            <a:pPr algn="ctr"/>
            <a:r>
              <a:rPr lang="nl-NL" dirty="0"/>
              <a:t>Grond en zijn fracties</a:t>
            </a:r>
          </a:p>
          <a:p>
            <a:pPr algn="ctr"/>
            <a:r>
              <a:rPr lang="nl-NL" dirty="0"/>
              <a:t>Bodemprofiel</a:t>
            </a:r>
          </a:p>
          <a:p>
            <a:pPr algn="ctr"/>
            <a:endParaRPr lang="nl-NL" dirty="0"/>
          </a:p>
          <a:p>
            <a:pPr algn="ctr"/>
            <a:endParaRPr lang="nl-NL" sz="1600" dirty="0"/>
          </a:p>
          <a:p>
            <a:pPr algn="ctr"/>
            <a:endParaRPr lang="nl-NL" sz="1600" dirty="0"/>
          </a:p>
          <a:p>
            <a:pPr algn="ctr"/>
            <a:endParaRPr lang="nl-NL" sz="1600" dirty="0"/>
          </a:p>
        </p:txBody>
      </p:sp>
      <p:pic>
        <p:nvPicPr>
          <p:cNvPr id="4" name="Afbeelding 3"/>
          <p:cNvPicPr>
            <a:picLocks noChangeAspect="1"/>
          </p:cNvPicPr>
          <p:nvPr/>
        </p:nvPicPr>
        <p:blipFill>
          <a:blip r:embed="rId3"/>
          <a:stretch>
            <a:fillRect/>
          </a:stretch>
        </p:blipFill>
        <p:spPr>
          <a:xfrm>
            <a:off x="5508104" y="3356739"/>
            <a:ext cx="3240728" cy="2232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7854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17143" y="980728"/>
            <a:ext cx="3097212" cy="847725"/>
          </a:xfrm>
        </p:spPr>
        <p:txBody>
          <a:bodyPr>
            <a:normAutofit/>
          </a:bodyPr>
          <a:lstStyle/>
          <a:p>
            <a:pPr eaLnBrk="1" hangingPunct="1"/>
            <a:r>
              <a:rPr lang="nl-NL" altLang="nl-NL" sz="2700" b="1" dirty="0"/>
              <a:t>Veengronden</a:t>
            </a:r>
          </a:p>
        </p:txBody>
      </p:sp>
      <p:sp>
        <p:nvSpPr>
          <p:cNvPr id="27651" name="Rectangle 3"/>
          <p:cNvSpPr>
            <a:spLocks noGrp="1" noChangeArrowheads="1"/>
          </p:cNvSpPr>
          <p:nvPr>
            <p:ph type="body" idx="1"/>
          </p:nvPr>
        </p:nvSpPr>
        <p:spPr/>
        <p:txBody>
          <a:bodyPr>
            <a:normAutofit fontScale="92500" lnSpcReduction="10000"/>
          </a:bodyPr>
          <a:lstStyle/>
          <a:p>
            <a:pPr eaLnBrk="1" hangingPunct="1"/>
            <a:r>
              <a:rPr lang="nl-NL" altLang="nl-NL"/>
              <a:t>Altijd van organische oorsprong</a:t>
            </a:r>
          </a:p>
          <a:p>
            <a:pPr eaLnBrk="1" hangingPunct="1"/>
            <a:r>
              <a:rPr lang="nl-NL" altLang="nl-NL"/>
              <a:t>Laagveen (wordt onder water gevormd)</a:t>
            </a:r>
          </a:p>
          <a:p>
            <a:pPr eaLnBrk="1" hangingPunct="1"/>
            <a:r>
              <a:rPr lang="nl-NL" altLang="nl-NL"/>
              <a:t>Hoogveen (wordt boven de waterspiegel gevormd) is bijna verdwenen</a:t>
            </a:r>
          </a:p>
          <a:p>
            <a:pPr eaLnBrk="1" hangingPunct="1"/>
            <a:r>
              <a:rPr lang="nl-NL" altLang="nl-NL"/>
              <a:t>Groot waterhoudend vermogen</a:t>
            </a:r>
          </a:p>
          <a:p>
            <a:pPr eaLnBrk="1" hangingPunct="1"/>
            <a:r>
              <a:rPr lang="nl-NL" altLang="nl-NL"/>
              <a:t>Weinig draagkracht</a:t>
            </a:r>
          </a:p>
          <a:p>
            <a:pPr eaLnBrk="1" hangingPunct="1"/>
            <a:r>
              <a:rPr lang="nl-NL" altLang="nl-NL"/>
              <a:t>Tussen de vingers voelt vochtig veen als een smeermiddel en maakt de vingers zwart.</a:t>
            </a:r>
          </a:p>
        </p:txBody>
      </p:sp>
    </p:spTree>
    <p:extLst>
      <p:ext uri="{BB962C8B-B14F-4D97-AF65-F5344CB8AC3E}">
        <p14:creationId xmlns:p14="http://schemas.microsoft.com/office/powerpoint/2010/main" val="4027168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nl-NL" altLang="nl-NL" sz="2700" b="1" dirty="0"/>
              <a:t>Opbouw van het profiel</a:t>
            </a:r>
          </a:p>
        </p:txBody>
      </p:sp>
      <p:sp>
        <p:nvSpPr>
          <p:cNvPr id="28675" name="Rectangle 3"/>
          <p:cNvSpPr>
            <a:spLocks noGrp="1" noChangeArrowheads="1"/>
          </p:cNvSpPr>
          <p:nvPr>
            <p:ph type="body" idx="1"/>
          </p:nvPr>
        </p:nvSpPr>
        <p:spPr/>
        <p:txBody>
          <a:bodyPr/>
          <a:lstStyle/>
          <a:p>
            <a:pPr eaLnBrk="1" hangingPunct="1"/>
            <a:r>
              <a:rPr lang="nl-NL" altLang="nl-NL" dirty="0"/>
              <a:t>Voor een goede groei is de opbouw belangrijk:</a:t>
            </a:r>
          </a:p>
          <a:p>
            <a:pPr eaLnBrk="1" hangingPunct="1"/>
            <a:r>
              <a:rPr lang="nl-NL" altLang="nl-NL" dirty="0"/>
              <a:t>Geen afwisselingen in grondsoort</a:t>
            </a:r>
          </a:p>
          <a:p>
            <a:pPr eaLnBrk="1" hangingPunct="1"/>
            <a:r>
              <a:rPr lang="nl-NL" altLang="nl-NL" dirty="0"/>
              <a:t>Geen hoge indringingswaarden</a:t>
            </a:r>
          </a:p>
          <a:p>
            <a:pPr eaLnBrk="1" hangingPunct="1"/>
            <a:r>
              <a:rPr lang="nl-NL" altLang="nl-NL" dirty="0"/>
              <a:t>Geen wisselende grondwaterstanden</a:t>
            </a:r>
          </a:p>
          <a:p>
            <a:pPr eaLnBrk="1" hangingPunct="1"/>
            <a:r>
              <a:rPr lang="nl-NL" altLang="nl-NL" dirty="0"/>
              <a:t>Kleur zegt vaak ook iets over het organisch stof gehalte.</a:t>
            </a:r>
          </a:p>
        </p:txBody>
      </p:sp>
    </p:spTree>
    <p:extLst>
      <p:ext uri="{BB962C8B-B14F-4D97-AF65-F5344CB8AC3E}">
        <p14:creationId xmlns:p14="http://schemas.microsoft.com/office/powerpoint/2010/main" val="3683374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0"/>
            <a:ext cx="481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756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457041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476250"/>
            <a:ext cx="39687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85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28684" y="956173"/>
            <a:ext cx="7259740" cy="960660"/>
          </a:xfrm>
        </p:spPr>
        <p:txBody>
          <a:bodyPr>
            <a:normAutofit/>
          </a:bodyPr>
          <a:lstStyle/>
          <a:p>
            <a:pPr eaLnBrk="1" hangingPunct="1"/>
            <a:r>
              <a:rPr lang="nl-NL" altLang="nl-NL" sz="2700" b="1" dirty="0"/>
              <a:t>Het waterhoudend vermogen van grond</a:t>
            </a:r>
          </a:p>
        </p:txBody>
      </p:sp>
      <p:sp>
        <p:nvSpPr>
          <p:cNvPr id="31747" name="Rectangle 3"/>
          <p:cNvSpPr>
            <a:spLocks noGrp="1" noChangeArrowheads="1"/>
          </p:cNvSpPr>
          <p:nvPr>
            <p:ph type="body" idx="1"/>
          </p:nvPr>
        </p:nvSpPr>
        <p:spPr/>
        <p:txBody>
          <a:bodyPr/>
          <a:lstStyle/>
          <a:p>
            <a:pPr eaLnBrk="1" hangingPunct="1"/>
            <a:r>
              <a:rPr lang="nl-NL" altLang="nl-NL" dirty="0"/>
              <a:t>Organische stof houdt water vast</a:t>
            </a:r>
          </a:p>
          <a:p>
            <a:pPr eaLnBrk="1" hangingPunct="1"/>
            <a:r>
              <a:rPr lang="nl-NL" altLang="nl-NL" dirty="0"/>
              <a:t>Te beoordelen aan de kleur van de (zand)grond.</a:t>
            </a:r>
          </a:p>
          <a:p>
            <a:pPr eaLnBrk="1" hangingPunct="1"/>
            <a:r>
              <a:rPr lang="nl-NL" altLang="nl-NL" dirty="0"/>
              <a:t>Hoe donkerder, hoe meer waterhoudend</a:t>
            </a:r>
          </a:p>
          <a:p>
            <a:pPr eaLnBrk="1" hangingPunct="1"/>
            <a:r>
              <a:rPr lang="nl-NL" altLang="nl-NL" dirty="0"/>
              <a:t>Heel fijne gronddeeltjes zoals van klei en leem houden water vast</a:t>
            </a:r>
          </a:p>
          <a:p>
            <a:pPr eaLnBrk="1" hangingPunct="1"/>
            <a:r>
              <a:rPr lang="nl-NL" altLang="nl-NL" dirty="0"/>
              <a:t>Hoe meer de grond smeert tussen de vingers, hoe meer kleideeltjes</a:t>
            </a:r>
          </a:p>
          <a:p>
            <a:pPr eaLnBrk="1" hangingPunct="1"/>
            <a:endParaRPr lang="nl-NL" altLang="nl-NL" dirty="0"/>
          </a:p>
        </p:txBody>
      </p:sp>
    </p:spTree>
    <p:extLst>
      <p:ext uri="{BB962C8B-B14F-4D97-AF65-F5344CB8AC3E}">
        <p14:creationId xmlns:p14="http://schemas.microsoft.com/office/powerpoint/2010/main" val="1637786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nl-NL" altLang="nl-NL" sz="2700" b="1" dirty="0"/>
              <a:t>Grondwaterstanden</a:t>
            </a:r>
          </a:p>
        </p:txBody>
      </p:sp>
      <p:sp>
        <p:nvSpPr>
          <p:cNvPr id="32771" name="Rectangle 3"/>
          <p:cNvSpPr>
            <a:spLocks noGrp="1" noChangeArrowheads="1"/>
          </p:cNvSpPr>
          <p:nvPr>
            <p:ph type="body" idx="1"/>
          </p:nvPr>
        </p:nvSpPr>
        <p:spPr/>
        <p:txBody>
          <a:bodyPr/>
          <a:lstStyle/>
          <a:p>
            <a:pPr eaLnBrk="1" hangingPunct="1">
              <a:lnSpc>
                <a:spcPct val="90000"/>
              </a:lnSpc>
            </a:pPr>
            <a:r>
              <a:rPr lang="nl-NL" altLang="nl-NL" dirty="0"/>
              <a:t>Ideaal is een grondwaterstand tussen 70 cm en 100 cm onder maaiveld.</a:t>
            </a:r>
          </a:p>
          <a:p>
            <a:pPr eaLnBrk="1" hangingPunct="1">
              <a:lnSpc>
                <a:spcPct val="90000"/>
              </a:lnSpc>
            </a:pPr>
            <a:r>
              <a:rPr lang="nl-NL" altLang="nl-NL" dirty="0"/>
              <a:t>In veengronden hoger</a:t>
            </a:r>
          </a:p>
          <a:p>
            <a:pPr eaLnBrk="1" hangingPunct="1">
              <a:lnSpc>
                <a:spcPct val="90000"/>
              </a:lnSpc>
            </a:pPr>
            <a:r>
              <a:rPr lang="nl-NL" altLang="nl-NL" dirty="0"/>
              <a:t>In kleigronden lager</a:t>
            </a:r>
          </a:p>
          <a:p>
            <a:pPr eaLnBrk="1" hangingPunct="1">
              <a:lnSpc>
                <a:spcPct val="90000"/>
              </a:lnSpc>
            </a:pPr>
            <a:r>
              <a:rPr lang="nl-NL" altLang="nl-NL" dirty="0"/>
              <a:t>Wisselende grondwaterstanden doen wortels in het wisselende gebied afsterven</a:t>
            </a:r>
          </a:p>
          <a:p>
            <a:pPr eaLnBrk="1" hangingPunct="1">
              <a:lnSpc>
                <a:spcPct val="90000"/>
              </a:lnSpc>
            </a:pPr>
            <a:r>
              <a:rPr lang="nl-NL" altLang="nl-NL" dirty="0"/>
              <a:t>De grond moet voldoende los zijn om water onder de 1,2 m omhoog te voeren (capillaire werking van de grond</a:t>
            </a:r>
          </a:p>
        </p:txBody>
      </p:sp>
    </p:spTree>
    <p:extLst>
      <p:ext uri="{BB962C8B-B14F-4D97-AF65-F5344CB8AC3E}">
        <p14:creationId xmlns:p14="http://schemas.microsoft.com/office/powerpoint/2010/main" val="91046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94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112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352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a:t>Bodemprofiel</a:t>
            </a:r>
          </a:p>
        </p:txBody>
      </p:sp>
      <p:pic>
        <p:nvPicPr>
          <p:cNvPr id="5" name="Afbeelding 4"/>
          <p:cNvPicPr>
            <a:picLocks noChangeAspect="1"/>
          </p:cNvPicPr>
          <p:nvPr/>
        </p:nvPicPr>
        <p:blipFill>
          <a:blip r:embed="rId3"/>
          <a:stretch>
            <a:fillRect/>
          </a:stretch>
        </p:blipFill>
        <p:spPr>
          <a:xfrm>
            <a:off x="1691680" y="1628800"/>
            <a:ext cx="4924261" cy="6001202"/>
          </a:xfrm>
          <a:prstGeom prst="rect">
            <a:avLst/>
          </a:prstGeom>
        </p:spPr>
      </p:pic>
    </p:spTree>
    <p:extLst>
      <p:ext uri="{BB962C8B-B14F-4D97-AF65-F5344CB8AC3E}">
        <p14:creationId xmlns:p14="http://schemas.microsoft.com/office/powerpoint/2010/main" val="3666874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a:t>Bodemprofiel</a:t>
            </a:r>
          </a:p>
        </p:txBody>
      </p:sp>
      <p:pic>
        <p:nvPicPr>
          <p:cNvPr id="3" name="Afbeelding 2"/>
          <p:cNvPicPr>
            <a:picLocks noChangeAspect="1"/>
          </p:cNvPicPr>
          <p:nvPr/>
        </p:nvPicPr>
        <p:blipFill>
          <a:blip r:embed="rId3"/>
          <a:stretch>
            <a:fillRect/>
          </a:stretch>
        </p:blipFill>
        <p:spPr>
          <a:xfrm>
            <a:off x="1763688" y="836712"/>
            <a:ext cx="4916341" cy="5127440"/>
          </a:xfrm>
          <a:prstGeom prst="rect">
            <a:avLst/>
          </a:prstGeom>
        </p:spPr>
      </p:pic>
    </p:spTree>
    <p:extLst>
      <p:ext uri="{BB962C8B-B14F-4D97-AF65-F5344CB8AC3E}">
        <p14:creationId xmlns:p14="http://schemas.microsoft.com/office/powerpoint/2010/main" val="203060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134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Text Box 5"/>
          <p:cNvSpPr txBox="1">
            <a:spLocks noChangeArrowheads="1"/>
          </p:cNvSpPr>
          <p:nvPr/>
        </p:nvSpPr>
        <p:spPr bwMode="auto">
          <a:xfrm>
            <a:off x="5448300" y="188913"/>
            <a:ext cx="3695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b="1">
                <a:latin typeface="Tahoma" panose="020B0604030504040204" pitchFamily="34" charset="0"/>
              </a:rPr>
              <a:t>Sterk vereenvoudigde indeling</a:t>
            </a:r>
          </a:p>
        </p:txBody>
      </p:sp>
      <p:sp>
        <p:nvSpPr>
          <p:cNvPr id="4100" name="Text Box 6"/>
          <p:cNvSpPr txBox="1">
            <a:spLocks noChangeArrowheads="1"/>
          </p:cNvSpPr>
          <p:nvPr/>
        </p:nvSpPr>
        <p:spPr bwMode="auto">
          <a:xfrm>
            <a:off x="663575" y="1068388"/>
            <a:ext cx="893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Tahoma" panose="020B0604030504040204" pitchFamily="34" charset="0"/>
              </a:rPr>
              <a:t>Zeeklei</a:t>
            </a:r>
          </a:p>
        </p:txBody>
      </p:sp>
      <p:sp>
        <p:nvSpPr>
          <p:cNvPr id="4101" name="Text Box 7"/>
          <p:cNvSpPr txBox="1">
            <a:spLocks noChangeArrowheads="1"/>
          </p:cNvSpPr>
          <p:nvPr/>
        </p:nvSpPr>
        <p:spPr bwMode="auto">
          <a:xfrm>
            <a:off x="6424613" y="1501775"/>
            <a:ext cx="1331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t>(</a:t>
            </a:r>
            <a:r>
              <a:rPr lang="nl-NL" altLang="nl-NL">
                <a:latin typeface="Tahoma" panose="020B0604030504040204" pitchFamily="34" charset="0"/>
              </a:rPr>
              <a:t>hoog)veen</a:t>
            </a:r>
          </a:p>
        </p:txBody>
      </p:sp>
      <p:sp>
        <p:nvSpPr>
          <p:cNvPr id="4102" name="Text Box 8"/>
          <p:cNvSpPr txBox="1">
            <a:spLocks noChangeArrowheads="1"/>
          </p:cNvSpPr>
          <p:nvPr/>
        </p:nvSpPr>
        <p:spPr bwMode="auto">
          <a:xfrm>
            <a:off x="6351588" y="2868613"/>
            <a:ext cx="1274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Tahoma" panose="020B0604030504040204" pitchFamily="34" charset="0"/>
              </a:rPr>
              <a:t>Zandgrond</a:t>
            </a:r>
          </a:p>
        </p:txBody>
      </p:sp>
      <p:sp>
        <p:nvSpPr>
          <p:cNvPr id="4103" name="Text Box 9"/>
          <p:cNvSpPr txBox="1">
            <a:spLocks noChangeArrowheads="1"/>
          </p:cNvSpPr>
          <p:nvPr/>
        </p:nvSpPr>
        <p:spPr bwMode="auto">
          <a:xfrm>
            <a:off x="4264025" y="4164013"/>
            <a:ext cx="10874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Tahoma" panose="020B0604030504040204" pitchFamily="34" charset="0"/>
              </a:rPr>
              <a:t>Rivierklei</a:t>
            </a:r>
          </a:p>
        </p:txBody>
      </p:sp>
      <p:sp>
        <p:nvSpPr>
          <p:cNvPr id="4104" name="Text Box 10"/>
          <p:cNvSpPr txBox="1">
            <a:spLocks noChangeArrowheads="1"/>
          </p:cNvSpPr>
          <p:nvPr/>
        </p:nvSpPr>
        <p:spPr bwMode="auto">
          <a:xfrm>
            <a:off x="4624388" y="6108700"/>
            <a:ext cx="625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latin typeface="Tahoma" panose="020B0604030504040204" pitchFamily="34" charset="0"/>
              </a:rPr>
              <a:t>Löss</a:t>
            </a:r>
          </a:p>
        </p:txBody>
      </p:sp>
      <p:sp>
        <p:nvSpPr>
          <p:cNvPr id="4105" name="Text Box 11"/>
          <p:cNvSpPr txBox="1">
            <a:spLocks noChangeArrowheads="1"/>
          </p:cNvSpPr>
          <p:nvPr/>
        </p:nvSpPr>
        <p:spPr bwMode="auto">
          <a:xfrm>
            <a:off x="250825" y="2417763"/>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a:t>(</a:t>
            </a:r>
            <a:r>
              <a:rPr lang="nl-NL" altLang="nl-NL">
                <a:latin typeface="Tahoma" panose="020B0604030504040204" pitchFamily="34" charset="0"/>
              </a:rPr>
              <a:t>laag)veen</a:t>
            </a:r>
          </a:p>
        </p:txBody>
      </p:sp>
      <p:sp>
        <p:nvSpPr>
          <p:cNvPr id="4106" name="Line 12"/>
          <p:cNvSpPr>
            <a:spLocks noChangeShapeType="1"/>
          </p:cNvSpPr>
          <p:nvPr/>
        </p:nvSpPr>
        <p:spPr bwMode="auto">
          <a:xfrm>
            <a:off x="1476375" y="1268413"/>
            <a:ext cx="1008063" cy="8651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7" name="Line 13"/>
          <p:cNvSpPr>
            <a:spLocks noChangeShapeType="1"/>
          </p:cNvSpPr>
          <p:nvPr/>
        </p:nvSpPr>
        <p:spPr bwMode="auto">
          <a:xfrm>
            <a:off x="1476375" y="2636838"/>
            <a:ext cx="935038" cy="431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8" name="Line 14"/>
          <p:cNvSpPr>
            <a:spLocks noChangeShapeType="1"/>
          </p:cNvSpPr>
          <p:nvPr/>
        </p:nvSpPr>
        <p:spPr bwMode="auto">
          <a:xfrm flipH="1" flipV="1">
            <a:off x="5364163" y="1484313"/>
            <a:ext cx="1079500" cy="2159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09" name="Line 15"/>
          <p:cNvSpPr>
            <a:spLocks noChangeShapeType="1"/>
          </p:cNvSpPr>
          <p:nvPr/>
        </p:nvSpPr>
        <p:spPr bwMode="auto">
          <a:xfrm flipH="1">
            <a:off x="4859338" y="3068638"/>
            <a:ext cx="1584325" cy="730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10" name="Line 16"/>
          <p:cNvSpPr>
            <a:spLocks noChangeShapeType="1"/>
          </p:cNvSpPr>
          <p:nvPr/>
        </p:nvSpPr>
        <p:spPr bwMode="auto">
          <a:xfrm flipH="1">
            <a:off x="4211638" y="6308725"/>
            <a:ext cx="36036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4111" name="Line 17"/>
          <p:cNvSpPr>
            <a:spLocks noChangeShapeType="1"/>
          </p:cNvSpPr>
          <p:nvPr/>
        </p:nvSpPr>
        <p:spPr bwMode="auto">
          <a:xfrm flipH="1" flipV="1">
            <a:off x="2987675" y="4005263"/>
            <a:ext cx="1296988"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2715288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err="1"/>
              <a:t>Podzolbodem</a:t>
            </a:r>
            <a:endParaRPr lang="nl-NL" sz="2700" b="1" dirty="0"/>
          </a:p>
        </p:txBody>
      </p:sp>
      <p:sp>
        <p:nvSpPr>
          <p:cNvPr id="3" name="Ondertitel 2"/>
          <p:cNvSpPr>
            <a:spLocks noGrp="1"/>
          </p:cNvSpPr>
          <p:nvPr>
            <p:ph type="subTitle" idx="1"/>
          </p:nvPr>
        </p:nvSpPr>
        <p:spPr>
          <a:xfrm>
            <a:off x="395536" y="1556792"/>
            <a:ext cx="7128792" cy="3816424"/>
          </a:xfrm>
        </p:spPr>
        <p:txBody>
          <a:bodyPr>
            <a:normAutofit/>
          </a:bodyPr>
          <a:lstStyle/>
          <a:p>
            <a:r>
              <a:rPr lang="nl-NL" b="1" dirty="0"/>
              <a:t>Deze bodem ontwikkelt zijn opvallende gelaagdheid</a:t>
            </a:r>
          </a:p>
          <a:p>
            <a:r>
              <a:rPr lang="nl-NL" b="1" dirty="0"/>
              <a:t>doordat mineralen met regenwater uit de bovenste</a:t>
            </a:r>
          </a:p>
          <a:p>
            <a:r>
              <a:rPr lang="nl-NL" b="1" dirty="0"/>
              <a:t>lagen wegspoelen en dieper in de bodem neerslaan.</a:t>
            </a:r>
          </a:p>
          <a:p>
            <a:r>
              <a:rPr lang="nl-NL" b="1" dirty="0" err="1"/>
              <a:t>Podzolbodems</a:t>
            </a:r>
            <a:r>
              <a:rPr lang="nl-NL" b="1" dirty="0"/>
              <a:t> zijn niet erg vruchtbare bodems die</a:t>
            </a:r>
          </a:p>
          <a:p>
            <a:r>
              <a:rPr lang="nl-NL" b="1" dirty="0"/>
              <a:t>vooral in het zandlandschap te vinden zijn.</a:t>
            </a:r>
            <a:endParaRPr lang="nl-NL" dirty="0"/>
          </a:p>
        </p:txBody>
      </p:sp>
      <p:pic>
        <p:nvPicPr>
          <p:cNvPr id="4" name="Afbeelding 3"/>
          <p:cNvPicPr>
            <a:picLocks noChangeAspect="1"/>
          </p:cNvPicPr>
          <p:nvPr/>
        </p:nvPicPr>
        <p:blipFill>
          <a:blip r:embed="rId3"/>
          <a:stretch>
            <a:fillRect/>
          </a:stretch>
        </p:blipFill>
        <p:spPr>
          <a:xfrm>
            <a:off x="4788024" y="3284984"/>
            <a:ext cx="4216921" cy="3056848"/>
          </a:xfrm>
          <a:prstGeom prst="rect">
            <a:avLst/>
          </a:prstGeom>
        </p:spPr>
      </p:pic>
    </p:spTree>
    <p:extLst>
      <p:ext uri="{BB962C8B-B14F-4D97-AF65-F5344CB8AC3E}">
        <p14:creationId xmlns:p14="http://schemas.microsoft.com/office/powerpoint/2010/main" val="372539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err="1"/>
              <a:t>Podzolbodem</a:t>
            </a:r>
            <a:endParaRPr lang="nl-NL" sz="2700" b="1" dirty="0"/>
          </a:p>
        </p:txBody>
      </p:sp>
      <p:sp>
        <p:nvSpPr>
          <p:cNvPr id="3" name="Ondertitel 2"/>
          <p:cNvSpPr>
            <a:spLocks noGrp="1"/>
          </p:cNvSpPr>
          <p:nvPr>
            <p:ph type="subTitle" idx="1"/>
          </p:nvPr>
        </p:nvSpPr>
        <p:spPr>
          <a:xfrm>
            <a:off x="395536" y="1556792"/>
            <a:ext cx="7128792" cy="3816424"/>
          </a:xfrm>
        </p:spPr>
        <p:txBody>
          <a:bodyPr>
            <a:norm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600"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16813"/>
            <a:ext cx="7983879" cy="6065912"/>
          </a:xfrm>
          <a:prstGeom prst="rect">
            <a:avLst/>
          </a:prstGeom>
        </p:spPr>
      </p:pic>
    </p:spTree>
    <p:extLst>
      <p:ext uri="{BB962C8B-B14F-4D97-AF65-F5344CB8AC3E}">
        <p14:creationId xmlns:p14="http://schemas.microsoft.com/office/powerpoint/2010/main" val="2569682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err="1"/>
              <a:t>Podzolbodem</a:t>
            </a:r>
            <a:endParaRPr lang="nl-NL" sz="2700" b="1" dirty="0"/>
          </a:p>
        </p:txBody>
      </p:sp>
      <p:sp>
        <p:nvSpPr>
          <p:cNvPr id="3" name="Ondertitel 2"/>
          <p:cNvSpPr>
            <a:spLocks noGrp="1"/>
          </p:cNvSpPr>
          <p:nvPr>
            <p:ph type="subTitle" idx="1"/>
          </p:nvPr>
        </p:nvSpPr>
        <p:spPr>
          <a:xfrm>
            <a:off x="395536" y="1556792"/>
            <a:ext cx="7128792" cy="3816424"/>
          </a:xfrm>
        </p:spPr>
        <p:txBody>
          <a:bodyPr>
            <a:normAutofit/>
          </a:bodyPr>
          <a:lstStyle/>
          <a:p>
            <a:r>
              <a:rPr lang="nl-NL" b="1" dirty="0" err="1"/>
              <a:t>Podzolen</a:t>
            </a:r>
            <a:r>
              <a:rPr lang="nl-NL" b="1" dirty="0"/>
              <a:t> zijn onze oudste bodems. Ze zijn ontstaan in</a:t>
            </a:r>
          </a:p>
          <a:p>
            <a:r>
              <a:rPr lang="nl-NL" b="1" dirty="0"/>
              <a:t>het Vroeg-Holoceen op de dekzandgronden. Na de</a:t>
            </a:r>
          </a:p>
          <a:p>
            <a:r>
              <a:rPr lang="nl-NL" b="1" dirty="0"/>
              <a:t>ijstijd verbeterde het klimaat en raakten de</a:t>
            </a:r>
          </a:p>
          <a:p>
            <a:r>
              <a:rPr lang="nl-NL" b="1" dirty="0"/>
              <a:t>zandgronden begroeid met bossen.</a:t>
            </a:r>
          </a:p>
          <a:p>
            <a:r>
              <a:rPr lang="nl-NL" b="1" dirty="0"/>
              <a:t>Gevallen bladeren zorgden ervoor dat de toplaag van</a:t>
            </a:r>
          </a:p>
          <a:p>
            <a:r>
              <a:rPr lang="nl-NL" b="1" dirty="0"/>
              <a:t>het zand werd verrijkt met humus. Tussen de</a:t>
            </a:r>
          </a:p>
          <a:p>
            <a:r>
              <a:rPr lang="nl-NL" b="1" dirty="0"/>
              <a:t>grofgebouwde korrels van het dekzand zit veel ruimte.</a:t>
            </a:r>
          </a:p>
          <a:p>
            <a:r>
              <a:rPr lang="nl-NL" b="1" dirty="0"/>
              <a:t>Regenwater sijpelt daar gemakkelijk tussendoor.</a:t>
            </a:r>
            <a:endParaRPr lang="nl-NL" dirty="0"/>
          </a:p>
        </p:txBody>
      </p:sp>
    </p:spTree>
    <p:extLst>
      <p:ext uri="{BB962C8B-B14F-4D97-AF65-F5344CB8AC3E}">
        <p14:creationId xmlns:p14="http://schemas.microsoft.com/office/powerpoint/2010/main" val="1842372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a:t>Ontstaan van </a:t>
            </a:r>
            <a:r>
              <a:rPr lang="nl-NL" sz="2700" b="1" dirty="0" err="1"/>
              <a:t>potzolgronden</a:t>
            </a:r>
            <a:endParaRPr lang="nl-NL" sz="2700" b="1" dirty="0"/>
          </a:p>
        </p:txBody>
      </p:sp>
      <p:sp>
        <p:nvSpPr>
          <p:cNvPr id="3" name="Ondertitel 2"/>
          <p:cNvSpPr>
            <a:spLocks noGrp="1"/>
          </p:cNvSpPr>
          <p:nvPr>
            <p:ph type="subTitle" idx="1"/>
          </p:nvPr>
        </p:nvSpPr>
        <p:spPr>
          <a:xfrm>
            <a:off x="395536" y="1556792"/>
            <a:ext cx="7128792" cy="3816424"/>
          </a:xfrm>
        </p:spPr>
        <p:txBody>
          <a:bodyPr>
            <a:normAutofit/>
          </a:bodyPr>
          <a:lstStyle/>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sz="1600" dirty="0"/>
          </a:p>
        </p:txBody>
      </p:sp>
      <p:pic>
        <p:nvPicPr>
          <p:cNvPr id="4" name="Afbeelding 3"/>
          <p:cNvPicPr>
            <a:picLocks noChangeAspect="1"/>
          </p:cNvPicPr>
          <p:nvPr/>
        </p:nvPicPr>
        <p:blipFill>
          <a:blip r:embed="rId3"/>
          <a:stretch>
            <a:fillRect/>
          </a:stretch>
        </p:blipFill>
        <p:spPr>
          <a:xfrm>
            <a:off x="914400" y="1600200"/>
            <a:ext cx="7315200" cy="3657600"/>
          </a:xfrm>
          <a:prstGeom prst="rect">
            <a:avLst/>
          </a:prstGeom>
        </p:spPr>
      </p:pic>
    </p:spTree>
    <p:extLst>
      <p:ext uri="{BB962C8B-B14F-4D97-AF65-F5344CB8AC3E}">
        <p14:creationId xmlns:p14="http://schemas.microsoft.com/office/powerpoint/2010/main" val="1388676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b="1" dirty="0"/>
              <a:t>Maak nu opdrachten bij les 3</a:t>
            </a:r>
          </a:p>
        </p:txBody>
      </p:sp>
      <p:pic>
        <p:nvPicPr>
          <p:cNvPr id="3" name="Afbeelding 2">
            <a:extLst>
              <a:ext uri="{FF2B5EF4-FFF2-40B4-BE49-F238E27FC236}">
                <a16:creationId xmlns:a16="http://schemas.microsoft.com/office/drawing/2014/main" id="{C86B0BDD-9D8C-4C72-8B3D-380AB7D6E66A}"/>
              </a:ext>
            </a:extLst>
          </p:cNvPr>
          <p:cNvPicPr>
            <a:picLocks noChangeAspect="1"/>
          </p:cNvPicPr>
          <p:nvPr/>
        </p:nvPicPr>
        <p:blipFill>
          <a:blip r:embed="rId3"/>
          <a:stretch>
            <a:fillRect/>
          </a:stretch>
        </p:blipFill>
        <p:spPr>
          <a:xfrm>
            <a:off x="2176462" y="1662112"/>
            <a:ext cx="4791075" cy="3533775"/>
          </a:xfrm>
          <a:prstGeom prst="rect">
            <a:avLst/>
          </a:prstGeom>
        </p:spPr>
      </p:pic>
    </p:spTree>
    <p:extLst>
      <p:ext uri="{BB962C8B-B14F-4D97-AF65-F5344CB8AC3E}">
        <p14:creationId xmlns:p14="http://schemas.microsoft.com/office/powerpoint/2010/main" val="2740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25459" y="959313"/>
            <a:ext cx="7046941" cy="1029527"/>
          </a:xfrm>
        </p:spPr>
        <p:txBody>
          <a:bodyPr>
            <a:normAutofit/>
          </a:bodyPr>
          <a:lstStyle/>
          <a:p>
            <a:pPr eaLnBrk="1" hangingPunct="1"/>
            <a:r>
              <a:rPr lang="nl-NL" altLang="nl-NL" sz="2700" b="1" dirty="0"/>
              <a:t>Onderzoek van de bodem en herkenning van de grondsoort</a:t>
            </a:r>
          </a:p>
        </p:txBody>
      </p:sp>
    </p:spTree>
    <p:extLst>
      <p:ext uri="{BB962C8B-B14F-4D97-AF65-F5344CB8AC3E}">
        <p14:creationId xmlns:p14="http://schemas.microsoft.com/office/powerpoint/2010/main" val="121608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28684" y="956173"/>
            <a:ext cx="6571343" cy="600620"/>
          </a:xfrm>
        </p:spPr>
        <p:txBody>
          <a:bodyPr>
            <a:normAutofit/>
          </a:bodyPr>
          <a:lstStyle/>
          <a:p>
            <a:pPr eaLnBrk="1" hangingPunct="1"/>
            <a:r>
              <a:rPr lang="nl-NL" altLang="nl-NL" sz="2700" b="1" dirty="0"/>
              <a:t>Wat kun je onderzoeken?</a:t>
            </a:r>
          </a:p>
        </p:txBody>
      </p:sp>
      <p:sp>
        <p:nvSpPr>
          <p:cNvPr id="8195" name="Rectangle 3"/>
          <p:cNvSpPr>
            <a:spLocks noGrp="1" noChangeArrowheads="1"/>
          </p:cNvSpPr>
          <p:nvPr>
            <p:ph type="body" idx="1"/>
          </p:nvPr>
        </p:nvSpPr>
        <p:spPr/>
        <p:txBody>
          <a:bodyPr/>
          <a:lstStyle/>
          <a:p>
            <a:pPr eaLnBrk="1" hangingPunct="1"/>
            <a:r>
              <a:rPr lang="nl-NL" altLang="nl-NL" dirty="0"/>
              <a:t>Grondsoort</a:t>
            </a:r>
          </a:p>
          <a:p>
            <a:pPr eaLnBrk="1" hangingPunct="1"/>
            <a:r>
              <a:rPr lang="nl-NL" altLang="nl-NL" dirty="0"/>
              <a:t>Opbouw van het profiel</a:t>
            </a:r>
          </a:p>
          <a:p>
            <a:pPr eaLnBrk="1" hangingPunct="1"/>
            <a:r>
              <a:rPr lang="nl-NL" altLang="nl-NL" dirty="0"/>
              <a:t>Waterhoudend vermogen</a:t>
            </a:r>
          </a:p>
          <a:p>
            <a:pPr eaLnBrk="1" hangingPunct="1"/>
            <a:r>
              <a:rPr lang="nl-NL" altLang="nl-NL" dirty="0"/>
              <a:t>Waterstand</a:t>
            </a:r>
          </a:p>
          <a:p>
            <a:pPr marL="0" indent="0" eaLnBrk="1" hangingPunct="1">
              <a:buNone/>
            </a:pPr>
            <a:endParaRPr lang="nl-NL" altLang="nl-NL" dirty="0"/>
          </a:p>
        </p:txBody>
      </p:sp>
    </p:spTree>
    <p:extLst>
      <p:ext uri="{BB962C8B-B14F-4D97-AF65-F5344CB8AC3E}">
        <p14:creationId xmlns:p14="http://schemas.microsoft.com/office/powerpoint/2010/main" val="368006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nl-NL" altLang="nl-NL" sz="2700" b="1" dirty="0"/>
              <a:t>Grondsoorten</a:t>
            </a:r>
          </a:p>
        </p:txBody>
      </p:sp>
      <p:sp>
        <p:nvSpPr>
          <p:cNvPr id="10243" name="Rectangle 3"/>
          <p:cNvSpPr>
            <a:spLocks noGrp="1" noChangeArrowheads="1"/>
          </p:cNvSpPr>
          <p:nvPr>
            <p:ph type="body" idx="1"/>
          </p:nvPr>
        </p:nvSpPr>
        <p:spPr/>
        <p:txBody>
          <a:bodyPr>
            <a:normAutofit fontScale="92500" lnSpcReduction="10000"/>
          </a:bodyPr>
          <a:lstStyle/>
          <a:p>
            <a:pPr eaLnBrk="1" hangingPunct="1">
              <a:lnSpc>
                <a:spcPct val="90000"/>
              </a:lnSpc>
            </a:pPr>
            <a:r>
              <a:rPr lang="nl-NL" altLang="nl-NL" dirty="0"/>
              <a:t>Zandgronden</a:t>
            </a:r>
          </a:p>
          <a:p>
            <a:pPr marL="0" indent="0" eaLnBrk="1" hangingPunct="1">
              <a:lnSpc>
                <a:spcPct val="90000"/>
              </a:lnSpc>
              <a:buNone/>
            </a:pPr>
            <a:r>
              <a:rPr lang="nl-NL" altLang="nl-NL" dirty="0"/>
              <a:t> - aangewaaid</a:t>
            </a:r>
          </a:p>
          <a:p>
            <a:pPr marL="0" indent="0" eaLnBrk="1" hangingPunct="1">
              <a:lnSpc>
                <a:spcPct val="90000"/>
              </a:lnSpc>
              <a:buNone/>
            </a:pPr>
            <a:r>
              <a:rPr lang="nl-NL" altLang="nl-NL" dirty="0"/>
              <a:t> - aangespoeld</a:t>
            </a:r>
          </a:p>
          <a:p>
            <a:pPr eaLnBrk="1" hangingPunct="1">
              <a:lnSpc>
                <a:spcPct val="90000"/>
              </a:lnSpc>
            </a:pPr>
            <a:r>
              <a:rPr lang="nl-NL" altLang="nl-NL" dirty="0"/>
              <a:t>Leemhoudende gronden</a:t>
            </a:r>
          </a:p>
          <a:p>
            <a:pPr eaLnBrk="1" hangingPunct="1">
              <a:lnSpc>
                <a:spcPct val="90000"/>
              </a:lnSpc>
            </a:pPr>
            <a:r>
              <a:rPr lang="nl-NL" altLang="nl-NL" dirty="0"/>
              <a:t>Kleigronden</a:t>
            </a:r>
          </a:p>
          <a:p>
            <a:pPr marL="0" indent="0" eaLnBrk="1" hangingPunct="1">
              <a:lnSpc>
                <a:spcPct val="90000"/>
              </a:lnSpc>
              <a:buNone/>
            </a:pPr>
            <a:r>
              <a:rPr lang="nl-NL" altLang="nl-NL" dirty="0"/>
              <a:t>- rivierklei</a:t>
            </a:r>
          </a:p>
          <a:p>
            <a:pPr marL="0" indent="0" eaLnBrk="1" hangingPunct="1">
              <a:lnSpc>
                <a:spcPct val="90000"/>
              </a:lnSpc>
              <a:buNone/>
            </a:pPr>
            <a:r>
              <a:rPr lang="nl-NL" altLang="nl-NL" dirty="0"/>
              <a:t>- zeeklei</a:t>
            </a:r>
          </a:p>
          <a:p>
            <a:pPr eaLnBrk="1" hangingPunct="1">
              <a:lnSpc>
                <a:spcPct val="90000"/>
              </a:lnSpc>
            </a:pPr>
            <a:r>
              <a:rPr lang="nl-NL" altLang="nl-NL" dirty="0"/>
              <a:t>Zavelgronden</a:t>
            </a:r>
          </a:p>
          <a:p>
            <a:pPr eaLnBrk="1" hangingPunct="1">
              <a:lnSpc>
                <a:spcPct val="90000"/>
              </a:lnSpc>
            </a:pPr>
            <a:r>
              <a:rPr lang="nl-NL" altLang="nl-NL" dirty="0"/>
              <a:t>Veengronden</a:t>
            </a:r>
          </a:p>
          <a:p>
            <a:pPr eaLnBrk="1" hangingPunct="1">
              <a:lnSpc>
                <a:spcPct val="90000"/>
              </a:lnSpc>
            </a:pPr>
            <a:endParaRPr lang="nl-NL" altLang="nl-NL" dirty="0"/>
          </a:p>
        </p:txBody>
      </p:sp>
    </p:spTree>
    <p:extLst>
      <p:ext uri="{BB962C8B-B14F-4D97-AF65-F5344CB8AC3E}">
        <p14:creationId xmlns:p14="http://schemas.microsoft.com/office/powerpoint/2010/main" val="33386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wormgangen in z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28763"/>
            <a:ext cx="28321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zandgr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71625"/>
            <a:ext cx="34004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8"/>
          <p:cNvSpPr>
            <a:spLocks noGrp="1" noChangeArrowheads="1"/>
          </p:cNvSpPr>
          <p:nvPr>
            <p:ph type="title"/>
          </p:nvPr>
        </p:nvSpPr>
        <p:spPr/>
        <p:txBody>
          <a:bodyPr>
            <a:normAutofit/>
          </a:bodyPr>
          <a:lstStyle/>
          <a:p>
            <a:pPr algn="ctr" eaLnBrk="1" hangingPunct="1"/>
            <a:r>
              <a:rPr lang="nl-NL" altLang="nl-NL" sz="2700" b="1" dirty="0"/>
              <a:t>Zandgrond</a:t>
            </a:r>
          </a:p>
        </p:txBody>
      </p:sp>
    </p:spTree>
    <p:extLst>
      <p:ext uri="{BB962C8B-B14F-4D97-AF65-F5344CB8AC3E}">
        <p14:creationId xmlns:p14="http://schemas.microsoft.com/office/powerpoint/2010/main" val="1371172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0642" y="548680"/>
            <a:ext cx="8686800" cy="1139825"/>
          </a:xfrm>
        </p:spPr>
        <p:txBody>
          <a:bodyPr>
            <a:normAutofit fontScale="90000"/>
          </a:bodyPr>
          <a:lstStyle/>
          <a:p>
            <a:pPr eaLnBrk="1" hangingPunct="1"/>
            <a:br>
              <a:rPr lang="nl-NL" altLang="nl-NL" sz="3800" dirty="0"/>
            </a:br>
            <a:r>
              <a:rPr lang="nl-NL" altLang="nl-NL" sz="3000" b="1" dirty="0"/>
              <a:t>Zandgronden door wind neergelegd</a:t>
            </a:r>
            <a:br>
              <a:rPr lang="nl-NL" altLang="nl-NL" sz="3800" dirty="0"/>
            </a:br>
            <a:endParaRPr lang="nl-NL" altLang="nl-NL" sz="3800" dirty="0"/>
          </a:p>
        </p:txBody>
      </p:sp>
      <p:sp>
        <p:nvSpPr>
          <p:cNvPr id="12291" name="Rectangle 3"/>
          <p:cNvSpPr>
            <a:spLocks noGrp="1" noChangeArrowheads="1"/>
          </p:cNvSpPr>
          <p:nvPr>
            <p:ph type="body" idx="1"/>
          </p:nvPr>
        </p:nvSpPr>
        <p:spPr/>
        <p:txBody>
          <a:bodyPr/>
          <a:lstStyle/>
          <a:p>
            <a:pPr eaLnBrk="1" hangingPunct="1"/>
            <a:r>
              <a:rPr lang="nl-NL" altLang="nl-NL" dirty="0"/>
              <a:t>De dekzandgronden</a:t>
            </a:r>
          </a:p>
          <a:p>
            <a:pPr eaLnBrk="1" hangingPunct="1"/>
            <a:r>
              <a:rPr lang="nl-NL" altLang="nl-NL" dirty="0"/>
              <a:t>De duingronden</a:t>
            </a:r>
          </a:p>
          <a:p>
            <a:pPr eaLnBrk="1" hangingPunct="1"/>
            <a:r>
              <a:rPr lang="nl-NL" altLang="nl-NL" dirty="0"/>
              <a:t>De zandkorrels zijn afgeronde kiezelsteentjes</a:t>
            </a:r>
          </a:p>
          <a:p>
            <a:pPr eaLnBrk="1" hangingPunct="1"/>
            <a:r>
              <a:rPr lang="nl-NL" altLang="nl-NL" dirty="0"/>
              <a:t>Tussen de vingers voelt het aan als schuurpapier, je voelt de korrels duidelijk </a:t>
            </a:r>
          </a:p>
          <a:p>
            <a:pPr eaLnBrk="1" hangingPunct="1"/>
            <a:r>
              <a:rPr lang="nl-NL" altLang="nl-NL" dirty="0"/>
              <a:t>Kan weinig water vasthouden</a:t>
            </a:r>
          </a:p>
          <a:p>
            <a:pPr eaLnBrk="1" hangingPunct="1"/>
            <a:endParaRPr lang="nl-NL" altLang="nl-NL" dirty="0"/>
          </a:p>
        </p:txBody>
      </p:sp>
    </p:spTree>
    <p:extLst>
      <p:ext uri="{BB962C8B-B14F-4D97-AF65-F5344CB8AC3E}">
        <p14:creationId xmlns:p14="http://schemas.microsoft.com/office/powerpoint/2010/main" val="69535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1" y="277813"/>
            <a:ext cx="8425061" cy="1206971"/>
          </a:xfrm>
        </p:spPr>
        <p:txBody>
          <a:bodyPr>
            <a:normAutofit/>
          </a:bodyPr>
          <a:lstStyle/>
          <a:p>
            <a:pPr eaLnBrk="1" hangingPunct="1"/>
            <a:br>
              <a:rPr lang="nl-NL" altLang="nl-NL" sz="3800" dirty="0"/>
            </a:br>
            <a:r>
              <a:rPr lang="nl-NL" altLang="nl-NL" sz="2700" b="1" dirty="0"/>
              <a:t>Zandgronden door het water afgezet</a:t>
            </a:r>
          </a:p>
        </p:txBody>
      </p:sp>
      <p:sp>
        <p:nvSpPr>
          <p:cNvPr id="14339" name="Rectangle 3"/>
          <p:cNvSpPr>
            <a:spLocks noGrp="1" noChangeArrowheads="1"/>
          </p:cNvSpPr>
          <p:nvPr>
            <p:ph type="body" idx="1"/>
          </p:nvPr>
        </p:nvSpPr>
        <p:spPr>
          <a:xfrm>
            <a:off x="395288" y="1600200"/>
            <a:ext cx="8229600" cy="4530725"/>
          </a:xfrm>
        </p:spPr>
        <p:txBody>
          <a:bodyPr/>
          <a:lstStyle/>
          <a:p>
            <a:pPr eaLnBrk="1" hangingPunct="1"/>
            <a:r>
              <a:rPr lang="nl-NL" altLang="nl-NL" dirty="0"/>
              <a:t>Rivierzanden</a:t>
            </a:r>
          </a:p>
          <a:p>
            <a:pPr eaLnBrk="1" hangingPunct="1"/>
            <a:r>
              <a:rPr lang="nl-NL" altLang="nl-NL" dirty="0" err="1"/>
              <a:t>Zeezanden</a:t>
            </a:r>
            <a:endParaRPr lang="nl-NL" altLang="nl-NL" dirty="0"/>
          </a:p>
          <a:p>
            <a:pPr eaLnBrk="1" hangingPunct="1"/>
            <a:r>
              <a:rPr lang="nl-NL" altLang="nl-NL" dirty="0"/>
              <a:t>De korrels zijn scherp</a:t>
            </a:r>
          </a:p>
          <a:p>
            <a:pPr eaLnBrk="1" hangingPunct="1"/>
            <a:r>
              <a:rPr lang="nl-NL" altLang="nl-NL" dirty="0"/>
              <a:t>Tussen de vingers voelt het aan als grof schuurpapier</a:t>
            </a:r>
          </a:p>
          <a:p>
            <a:pPr eaLnBrk="1" hangingPunct="1"/>
            <a:r>
              <a:rPr lang="nl-NL" altLang="nl-NL" dirty="0"/>
              <a:t>Kan weinig of geen water vasthouden</a:t>
            </a:r>
          </a:p>
          <a:p>
            <a:pPr eaLnBrk="1" hangingPunct="1"/>
            <a:endParaRPr lang="nl-NL" altLang="nl-NL" dirty="0"/>
          </a:p>
        </p:txBody>
      </p:sp>
    </p:spTree>
    <p:extLst>
      <p:ext uri="{BB962C8B-B14F-4D97-AF65-F5344CB8AC3E}">
        <p14:creationId xmlns:p14="http://schemas.microsoft.com/office/powerpoint/2010/main" val="4158685864"/>
      </p:ext>
    </p:extLst>
  </p:cSld>
  <p:clrMapOvr>
    <a:masterClrMapping/>
  </p:clrMapOvr>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8" ma:contentTypeDescription="Een nieuw document maken." ma:contentTypeScope="" ma:versionID="21f30e843fc08326a90dfcc3df5d88f4">
  <xsd:schema xmlns:xsd="http://www.w3.org/2001/XMLSchema" xmlns:xs="http://www.w3.org/2001/XMLSchema" xmlns:p="http://schemas.microsoft.com/office/2006/metadata/properties" xmlns:ns2="2cb1c85b-b197-48cd-8bb1-fe9e9ee0096b" targetNamespace="http://schemas.microsoft.com/office/2006/metadata/properties" ma:root="true" ma:fieldsID="d1da33989067915997ea0975e1a45331"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E4982A-0B56-4204-869A-CA4299B19E21}"/>
</file>

<file path=customXml/itemProps2.xml><?xml version="1.0" encoding="utf-8"?>
<ds:datastoreItem xmlns:ds="http://schemas.openxmlformats.org/officeDocument/2006/customXml" ds:itemID="{AB0B6E8C-1281-4617-9BFD-17E5F7B118D8}"/>
</file>

<file path=customXml/itemProps3.xml><?xml version="1.0" encoding="utf-8"?>
<ds:datastoreItem xmlns:ds="http://schemas.openxmlformats.org/officeDocument/2006/customXml" ds:itemID="{16919BC8-C0CA-4687-B6C1-953F7E3367F3}"/>
</file>

<file path=docProps/app.xml><?xml version="1.0" encoding="utf-8"?>
<Properties xmlns="http://schemas.openxmlformats.org/officeDocument/2006/extended-properties" xmlns:vt="http://schemas.openxmlformats.org/officeDocument/2006/docPropsVTypes">
  <Template>Facet</Template>
  <TotalTime>3445</TotalTime>
  <Words>1361</Words>
  <Application>Microsoft Office PowerPoint</Application>
  <PresentationFormat>Diavoorstelling (4:3)</PresentationFormat>
  <Paragraphs>172</Paragraphs>
  <Slides>34</Slides>
  <Notes>12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34</vt:i4>
      </vt:variant>
    </vt:vector>
  </HeadingPairs>
  <TitlesOfParts>
    <vt:vector size="42" baseType="lpstr">
      <vt:lpstr>Arial</vt:lpstr>
      <vt:lpstr>Calibri</vt:lpstr>
      <vt:lpstr>Calibri Light</vt:lpstr>
      <vt:lpstr>Century Gothic</vt:lpstr>
      <vt:lpstr>Tahoma</vt:lpstr>
      <vt:lpstr>Wingdings 2</vt:lpstr>
      <vt:lpstr>HDOfficeLightV0</vt:lpstr>
      <vt:lpstr>Gallery</vt:lpstr>
      <vt:lpstr>PowerPoint-presentatie</vt:lpstr>
      <vt:lpstr> Terugblik</vt:lpstr>
      <vt:lpstr>PowerPoint-presentatie</vt:lpstr>
      <vt:lpstr>Onderzoek van de bodem en herkenning van de grondsoort</vt:lpstr>
      <vt:lpstr>Wat kun je onderzoeken?</vt:lpstr>
      <vt:lpstr>Grondsoorten</vt:lpstr>
      <vt:lpstr>Zandgrond</vt:lpstr>
      <vt:lpstr> Zandgronden door wind neergelegd </vt:lpstr>
      <vt:lpstr> Zandgronden door het water afgezet</vt:lpstr>
      <vt:lpstr>Leemgrond/Lössgrond</vt:lpstr>
      <vt:lpstr>De leemhoudende gronden</vt:lpstr>
      <vt:lpstr>Kleigrond</vt:lpstr>
      <vt:lpstr>PowerPoint-presentatie</vt:lpstr>
      <vt:lpstr>Kleigronden </vt:lpstr>
      <vt:lpstr>PowerPoint-presentatie</vt:lpstr>
      <vt:lpstr>Zavelgrond</vt:lpstr>
      <vt:lpstr>PowerPoint-presentatie</vt:lpstr>
      <vt:lpstr>Zavelgronden</vt:lpstr>
      <vt:lpstr>Veengrond</vt:lpstr>
      <vt:lpstr>Veengronden</vt:lpstr>
      <vt:lpstr>Opbouw van het profiel</vt:lpstr>
      <vt:lpstr>PowerPoint-presentatie</vt:lpstr>
      <vt:lpstr>PowerPoint-presentatie</vt:lpstr>
      <vt:lpstr>Het waterhoudend vermogen van grond</vt:lpstr>
      <vt:lpstr>Grondwaterstanden</vt:lpstr>
      <vt:lpstr>PowerPoint-presentatie</vt:lpstr>
      <vt:lpstr>PowerPoint-presentatie</vt:lpstr>
      <vt:lpstr>Bodemprofiel</vt:lpstr>
      <vt:lpstr>Bodemprofiel</vt:lpstr>
      <vt:lpstr>Podzolbodem</vt:lpstr>
      <vt:lpstr>Podzolbodem</vt:lpstr>
      <vt:lpstr>Podzolbodem</vt:lpstr>
      <vt:lpstr>Ontstaan van potzolgronden</vt:lpstr>
      <vt:lpstr>Maak nu opdrachten bij les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Ben Nienhuis</cp:lastModifiedBy>
  <cp:revision>493</cp:revision>
  <cp:lastPrinted>2012-05-22T10:37:28Z</cp:lastPrinted>
  <dcterms:created xsi:type="dcterms:W3CDTF">2008-03-20T23:08:22Z</dcterms:created>
  <dcterms:modified xsi:type="dcterms:W3CDTF">2021-03-19T15:22:47Z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